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Lst>
  <p:sldSz cx="7559675" cy="10691813"/>
  <p:notesSz cx="6858000" cy="9144000"/>
  <p:custDataLst>
    <p:tags r:id="rId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A58F80-E11C-DF3B-AD23-A6F178114F7B}" v="15" dt="2026-03-03T06:27:56.5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8" d="100"/>
          <a:sy n="68" d="100"/>
        </p:scale>
        <p:origin x="3222" y="66"/>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tags" Target="tags/tag1.xml"/><Relationship Id="rId9"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hu-HU"/>
              <a:t>Mintacím szerkesztése</a:t>
            </a:r>
            <a:endParaRPr lang="en-US"/>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hu-HU"/>
              <a:t>Kattintson ide az alcím mintájának szerkesztéséhez</a:t>
            </a:r>
            <a:endParaRPr lang="en-US"/>
          </a:p>
        </p:txBody>
      </p:sp>
      <p:sp>
        <p:nvSpPr>
          <p:cNvPr id="4" name="Date Placeholder 3"/>
          <p:cNvSpPr>
            <a:spLocks noGrp="1"/>
          </p:cNvSpPr>
          <p:nvPr>
            <p:ph type="dt" sz="half" idx="10"/>
          </p:nvPr>
        </p:nvSpPr>
        <p:spPr/>
        <p:txBody>
          <a:bodyPr/>
          <a:lstStyle/>
          <a:p>
            <a:fld id="{593FD328-1DA1-4DEB-897F-320FF9FD5B89}" type="datetimeFigureOut">
              <a:rPr lang="hu-HU" smtClean="0"/>
              <a:t>2026. 03. 03.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238168406"/>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Date Placeholder 3"/>
          <p:cNvSpPr>
            <a:spLocks noGrp="1"/>
          </p:cNvSpPr>
          <p:nvPr>
            <p:ph type="dt" sz="half" idx="10"/>
          </p:nvPr>
        </p:nvSpPr>
        <p:spPr/>
        <p:txBody>
          <a:bodyPr/>
          <a:lstStyle/>
          <a:p>
            <a:fld id="{593FD328-1DA1-4DEB-897F-320FF9FD5B89}" type="datetimeFigureOut">
              <a:rPr lang="hu-HU" smtClean="0"/>
              <a:t>2026. 03. 03.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403066970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hu-HU"/>
              <a:t>Mintacím szerkesztése</a:t>
            </a:r>
            <a:endParaRPr lang="en-US"/>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Date Placeholder 3"/>
          <p:cNvSpPr>
            <a:spLocks noGrp="1"/>
          </p:cNvSpPr>
          <p:nvPr>
            <p:ph type="dt" sz="half" idx="10"/>
          </p:nvPr>
        </p:nvSpPr>
        <p:spPr/>
        <p:txBody>
          <a:bodyPr/>
          <a:lstStyle/>
          <a:p>
            <a:fld id="{593FD328-1DA1-4DEB-897F-320FF9FD5B89}" type="datetimeFigureOut">
              <a:rPr lang="hu-HU" smtClean="0"/>
              <a:t>2026. 03. 03.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388465931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Date Placeholder 3"/>
          <p:cNvSpPr>
            <a:spLocks noGrp="1"/>
          </p:cNvSpPr>
          <p:nvPr>
            <p:ph type="dt" sz="half" idx="10"/>
          </p:nvPr>
        </p:nvSpPr>
        <p:spPr/>
        <p:txBody>
          <a:bodyPr/>
          <a:lstStyle/>
          <a:p>
            <a:fld id="{593FD328-1DA1-4DEB-897F-320FF9FD5B89}" type="datetimeFigureOut">
              <a:rPr lang="hu-HU" smtClean="0"/>
              <a:t>2026. 03. 03.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410051246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hu-HU"/>
              <a:t>Mintacím szerkesztése</a:t>
            </a:r>
            <a:endParaRPr lang="en-US"/>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tint val="82000"/>
                  </a:schemeClr>
                </a:solidFill>
              </a:defRPr>
            </a:lvl1pPr>
            <a:lvl2pPr marL="377967" indent="0">
              <a:buNone/>
              <a:defRPr sz="1653">
                <a:solidFill>
                  <a:schemeClr val="tx1">
                    <a:tint val="82000"/>
                  </a:schemeClr>
                </a:solidFill>
              </a:defRPr>
            </a:lvl2pPr>
            <a:lvl3pPr marL="755934" indent="0">
              <a:buNone/>
              <a:defRPr sz="1488">
                <a:solidFill>
                  <a:schemeClr val="tx1">
                    <a:tint val="82000"/>
                  </a:schemeClr>
                </a:solidFill>
              </a:defRPr>
            </a:lvl3pPr>
            <a:lvl4pPr marL="1133902" indent="0">
              <a:buNone/>
              <a:defRPr sz="1323">
                <a:solidFill>
                  <a:schemeClr val="tx1">
                    <a:tint val="82000"/>
                  </a:schemeClr>
                </a:solidFill>
              </a:defRPr>
            </a:lvl4pPr>
            <a:lvl5pPr marL="1511869" indent="0">
              <a:buNone/>
              <a:defRPr sz="1323">
                <a:solidFill>
                  <a:schemeClr val="tx1">
                    <a:tint val="82000"/>
                  </a:schemeClr>
                </a:solidFill>
              </a:defRPr>
            </a:lvl5pPr>
            <a:lvl6pPr marL="1889836" indent="0">
              <a:buNone/>
              <a:defRPr sz="1323">
                <a:solidFill>
                  <a:schemeClr val="tx1">
                    <a:tint val="82000"/>
                  </a:schemeClr>
                </a:solidFill>
              </a:defRPr>
            </a:lvl6pPr>
            <a:lvl7pPr marL="2267803" indent="0">
              <a:buNone/>
              <a:defRPr sz="1323">
                <a:solidFill>
                  <a:schemeClr val="tx1">
                    <a:tint val="82000"/>
                  </a:schemeClr>
                </a:solidFill>
              </a:defRPr>
            </a:lvl7pPr>
            <a:lvl8pPr marL="2645771" indent="0">
              <a:buNone/>
              <a:defRPr sz="1323">
                <a:solidFill>
                  <a:schemeClr val="tx1">
                    <a:tint val="82000"/>
                  </a:schemeClr>
                </a:solidFill>
              </a:defRPr>
            </a:lvl8pPr>
            <a:lvl9pPr marL="3023738" indent="0">
              <a:buNone/>
              <a:defRPr sz="1323">
                <a:solidFill>
                  <a:schemeClr val="tx1">
                    <a:tint val="82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593FD328-1DA1-4DEB-897F-320FF9FD5B89}" type="datetimeFigureOut">
              <a:rPr lang="hu-HU" smtClean="0"/>
              <a:t>2026. 03. 03.</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21840616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a:p>
        </p:txBody>
      </p:sp>
      <p:sp>
        <p:nvSpPr>
          <p:cNvPr id="3" name="Content Placeholder 2"/>
          <p:cNvSpPr>
            <a:spLocks noGrp="1"/>
          </p:cNvSpPr>
          <p:nvPr>
            <p:ph sz="half" idx="1"/>
          </p:nvPr>
        </p:nvSpPr>
        <p:spPr>
          <a:xfrm>
            <a:off x="519728" y="2846200"/>
            <a:ext cx="3212862" cy="6783857"/>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Content Placeholder 3"/>
          <p:cNvSpPr>
            <a:spLocks noGrp="1"/>
          </p:cNvSpPr>
          <p:nvPr>
            <p:ph sz="half" idx="2"/>
          </p:nvPr>
        </p:nvSpPr>
        <p:spPr>
          <a:xfrm>
            <a:off x="3827085" y="2846200"/>
            <a:ext cx="3212862" cy="6783857"/>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5" name="Date Placeholder 4"/>
          <p:cNvSpPr>
            <a:spLocks noGrp="1"/>
          </p:cNvSpPr>
          <p:nvPr>
            <p:ph type="dt" sz="half" idx="10"/>
          </p:nvPr>
        </p:nvSpPr>
        <p:spPr/>
        <p:txBody>
          <a:bodyPr/>
          <a:lstStyle/>
          <a:p>
            <a:fld id="{593FD328-1DA1-4DEB-897F-320FF9FD5B89}" type="datetimeFigureOut">
              <a:rPr lang="hu-HU" smtClean="0"/>
              <a:t>2026. 03. 03.</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364700543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hu-HU"/>
              <a:t>Mintacím szerkesztése</a:t>
            </a:r>
            <a:endParaRPr lang="en-US"/>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hu-HU"/>
              <a:t>Mintaszöveg szerkesztése</a:t>
            </a:r>
          </a:p>
        </p:txBody>
      </p:sp>
      <p:sp>
        <p:nvSpPr>
          <p:cNvPr id="4" name="Content Placeholder 3"/>
          <p:cNvSpPr>
            <a:spLocks noGrp="1"/>
          </p:cNvSpPr>
          <p:nvPr>
            <p:ph sz="half" idx="2"/>
          </p:nvPr>
        </p:nvSpPr>
        <p:spPr>
          <a:xfrm>
            <a:off x="520713" y="3905482"/>
            <a:ext cx="3198096" cy="5744375"/>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hu-HU"/>
              <a:t>Mintaszöveg szerkesztése</a:t>
            </a:r>
          </a:p>
        </p:txBody>
      </p:sp>
      <p:sp>
        <p:nvSpPr>
          <p:cNvPr id="6" name="Content Placeholder 5"/>
          <p:cNvSpPr>
            <a:spLocks noGrp="1"/>
          </p:cNvSpPr>
          <p:nvPr>
            <p:ph sz="quarter" idx="4"/>
          </p:nvPr>
        </p:nvSpPr>
        <p:spPr>
          <a:xfrm>
            <a:off x="3827086" y="3905482"/>
            <a:ext cx="3213847" cy="5744375"/>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7" name="Date Placeholder 6"/>
          <p:cNvSpPr>
            <a:spLocks noGrp="1"/>
          </p:cNvSpPr>
          <p:nvPr>
            <p:ph type="dt" sz="half" idx="10"/>
          </p:nvPr>
        </p:nvSpPr>
        <p:spPr/>
        <p:txBody>
          <a:bodyPr/>
          <a:lstStyle/>
          <a:p>
            <a:fld id="{593FD328-1DA1-4DEB-897F-320FF9FD5B89}" type="datetimeFigureOut">
              <a:rPr lang="hu-HU" smtClean="0"/>
              <a:t>2026. 03. 03.</a:t>
            </a:fld>
            <a:endParaRPr lang="hu-HU"/>
          </a:p>
        </p:txBody>
      </p:sp>
      <p:sp>
        <p:nvSpPr>
          <p:cNvPr id="8" name="Footer Placeholder 7"/>
          <p:cNvSpPr>
            <a:spLocks noGrp="1"/>
          </p:cNvSpPr>
          <p:nvPr>
            <p:ph type="ftr" sz="quarter" idx="11"/>
          </p:nvPr>
        </p:nvSpPr>
        <p:spPr/>
        <p:txBody>
          <a:bodyPr/>
          <a:lstStyle/>
          <a:p>
            <a:endParaRPr lang="hu-HU"/>
          </a:p>
        </p:txBody>
      </p:sp>
      <p:sp>
        <p:nvSpPr>
          <p:cNvPr id="9" name="Slide Number Placeholder 8"/>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3725416831"/>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a:p>
        </p:txBody>
      </p:sp>
      <p:sp>
        <p:nvSpPr>
          <p:cNvPr id="3" name="Date Placeholder 2"/>
          <p:cNvSpPr>
            <a:spLocks noGrp="1"/>
          </p:cNvSpPr>
          <p:nvPr>
            <p:ph type="dt" sz="half" idx="10"/>
          </p:nvPr>
        </p:nvSpPr>
        <p:spPr/>
        <p:txBody>
          <a:bodyPr/>
          <a:lstStyle/>
          <a:p>
            <a:fld id="{593FD328-1DA1-4DEB-897F-320FF9FD5B89}" type="datetimeFigureOut">
              <a:rPr lang="hu-HU" smtClean="0"/>
              <a:t>2026. 03. 03.</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298232540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3FD328-1DA1-4DEB-897F-320FF9FD5B89}" type="datetimeFigureOut">
              <a:rPr lang="hu-HU" smtClean="0"/>
              <a:t>2026. 03. 03.</a:t>
            </a:fld>
            <a:endParaRPr lang="hu-HU"/>
          </a:p>
        </p:txBody>
      </p:sp>
      <p:sp>
        <p:nvSpPr>
          <p:cNvPr id="3" name="Footer Placeholder 2"/>
          <p:cNvSpPr>
            <a:spLocks noGrp="1"/>
          </p:cNvSpPr>
          <p:nvPr>
            <p:ph type="ftr" sz="quarter" idx="11"/>
          </p:nvPr>
        </p:nvSpPr>
        <p:spPr/>
        <p:txBody>
          <a:bodyPr/>
          <a:lstStyle/>
          <a:p>
            <a:endParaRPr lang="hu-HU"/>
          </a:p>
        </p:txBody>
      </p:sp>
      <p:sp>
        <p:nvSpPr>
          <p:cNvPr id="4" name="Slide Number Placeholder 3"/>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4049386171"/>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hu-HU"/>
              <a:t>Mintacím szerkesztése</a:t>
            </a:r>
            <a:endParaRPr lang="en-US"/>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hu-HU"/>
              <a:t>Mintaszöveg szerkesztése</a:t>
            </a:r>
          </a:p>
        </p:txBody>
      </p:sp>
      <p:sp>
        <p:nvSpPr>
          <p:cNvPr id="5" name="Date Placeholder 4"/>
          <p:cNvSpPr>
            <a:spLocks noGrp="1"/>
          </p:cNvSpPr>
          <p:nvPr>
            <p:ph type="dt" sz="half" idx="10"/>
          </p:nvPr>
        </p:nvSpPr>
        <p:spPr/>
        <p:txBody>
          <a:bodyPr/>
          <a:lstStyle/>
          <a:p>
            <a:fld id="{593FD328-1DA1-4DEB-897F-320FF9FD5B89}" type="datetimeFigureOut">
              <a:rPr lang="hu-HU" smtClean="0"/>
              <a:t>2026. 03. 03.</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1148683628"/>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hu-HU"/>
              <a:t>Mintacím szerkesztése</a:t>
            </a:r>
            <a:endParaRPr lang="en-US"/>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hu-HU"/>
              <a:t>Kép beszúrásához kattintson az ikonra</a:t>
            </a:r>
            <a:endParaRPr lang="en-US"/>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hu-HU"/>
              <a:t>Mintaszöveg szerkesztése</a:t>
            </a:r>
          </a:p>
        </p:txBody>
      </p:sp>
      <p:sp>
        <p:nvSpPr>
          <p:cNvPr id="5" name="Date Placeholder 4"/>
          <p:cNvSpPr>
            <a:spLocks noGrp="1"/>
          </p:cNvSpPr>
          <p:nvPr>
            <p:ph type="dt" sz="half" idx="10"/>
          </p:nvPr>
        </p:nvSpPr>
        <p:spPr/>
        <p:txBody>
          <a:bodyPr/>
          <a:lstStyle/>
          <a:p>
            <a:fld id="{593FD328-1DA1-4DEB-897F-320FF9FD5B89}" type="datetimeFigureOut">
              <a:rPr lang="hu-HU" smtClean="0"/>
              <a:t>2026. 03. 03.</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3D4875EA-777C-4C4C-932C-F1502CED2CE3}" type="slidenum">
              <a:rPr lang="hu-HU" smtClean="0"/>
              <a:t>‹#›</a:t>
            </a:fld>
            <a:endParaRPr lang="hu-HU"/>
          </a:p>
        </p:txBody>
      </p:sp>
    </p:spTree>
    <p:extLst>
      <p:ext uri="{BB962C8B-B14F-4D97-AF65-F5344CB8AC3E}">
        <p14:creationId xmlns:p14="http://schemas.microsoft.com/office/powerpoint/2010/main" val="178090675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hu-HU"/>
              <a:t>Mintacím szerkesztése</a:t>
            </a:r>
            <a:endParaRPr lang="en-US"/>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82000"/>
                  </a:schemeClr>
                </a:solidFill>
              </a:defRPr>
            </a:lvl1pPr>
          </a:lstStyle>
          <a:p>
            <a:fld id="{593FD328-1DA1-4DEB-897F-320FF9FD5B89}" type="datetimeFigureOut">
              <a:rPr lang="hu-HU" smtClean="0"/>
              <a:t>2026. 03. 03.</a:t>
            </a:fld>
            <a:endParaRPr lang="hu-HU"/>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82000"/>
                  </a:schemeClr>
                </a:solidFill>
              </a:defRPr>
            </a:lvl1pPr>
          </a:lstStyle>
          <a:p>
            <a:endParaRPr lang="hu-HU"/>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82000"/>
                  </a:schemeClr>
                </a:solidFill>
              </a:defRPr>
            </a:lvl1pPr>
          </a:lstStyle>
          <a:p>
            <a:fld id="{3D4875EA-777C-4C4C-932C-F1502CED2CE3}" type="slidenum">
              <a:rPr lang="hu-HU" smtClean="0"/>
              <a:t>‹#›</a:t>
            </a:fld>
            <a:endParaRPr lang="hu-HU"/>
          </a:p>
        </p:txBody>
      </p:sp>
    </p:spTree>
    <p:extLst>
      <p:ext uri="{BB962C8B-B14F-4D97-AF65-F5344CB8AC3E}">
        <p14:creationId xmlns:p14="http://schemas.microsoft.com/office/powerpoint/2010/main" val="12748829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png"/><Relationship Id="rId7"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mailto:info@swisspor.hu" TargetMode="External"/><Relationship Id="rId5" Type="http://schemas.openxmlformats.org/officeDocument/2006/relationships/image" Target="../media/image7.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Kép 25">
            <a:extLst>
              <a:ext uri="{FF2B5EF4-FFF2-40B4-BE49-F238E27FC236}">
                <a16:creationId xmlns:a16="http://schemas.microsoft.com/office/drawing/2014/main" id="{E771CBBF-7D7D-3194-E18F-7411E1761F24}"/>
              </a:ext>
            </a:extLst>
          </p:cNvPr>
          <p:cNvPicPr>
            <a:picLocks noChangeAspect="1"/>
          </p:cNvPicPr>
          <p:nvPr/>
        </p:nvPicPr>
        <p:blipFill>
          <a:blip r:embed="rId2"/>
          <a:srcRect l="50887"/>
          <a:stretch>
            <a:fillRect/>
          </a:stretch>
        </p:blipFill>
        <p:spPr>
          <a:xfrm>
            <a:off x="0" y="1291809"/>
            <a:ext cx="3539114" cy="7206097"/>
          </a:xfrm>
          <a:prstGeom prst="rect">
            <a:avLst/>
          </a:prstGeom>
        </p:spPr>
      </p:pic>
      <p:pic>
        <p:nvPicPr>
          <p:cNvPr id="24" name="Kép 23">
            <a:extLst>
              <a:ext uri="{FF2B5EF4-FFF2-40B4-BE49-F238E27FC236}">
                <a16:creationId xmlns:a16="http://schemas.microsoft.com/office/drawing/2014/main" id="{663D4142-5EA0-06FB-2667-6A34DA9D7112}"/>
              </a:ext>
            </a:extLst>
          </p:cNvPr>
          <p:cNvPicPr>
            <a:picLocks noChangeAspect="1"/>
          </p:cNvPicPr>
          <p:nvPr/>
        </p:nvPicPr>
        <p:blipFill>
          <a:blip r:embed="rId3"/>
          <a:srcRect r="39104" b="37811"/>
          <a:stretch>
            <a:fillRect/>
          </a:stretch>
        </p:blipFill>
        <p:spPr>
          <a:xfrm>
            <a:off x="3171448" y="6210410"/>
            <a:ext cx="4388227" cy="4481404"/>
          </a:xfrm>
          <a:prstGeom prst="rect">
            <a:avLst/>
          </a:prstGeom>
        </p:spPr>
      </p:pic>
      <p:pic>
        <p:nvPicPr>
          <p:cNvPr id="4" name="Kép 3" descr="A képen Grafika, Betűtípus, képernyőkép, Grafikus tervezés látható&#10;&#10;Előfordulhat, hogy az AI által létrehozott tartalom helytelen.">
            <a:extLst>
              <a:ext uri="{FF2B5EF4-FFF2-40B4-BE49-F238E27FC236}">
                <a16:creationId xmlns:a16="http://schemas.microsoft.com/office/drawing/2014/main" id="{F1E6450E-B9CE-EE28-4D0A-9CB83B758C0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49491" y="170784"/>
            <a:ext cx="2083478" cy="778526"/>
          </a:xfrm>
          <a:prstGeom prst="rect">
            <a:avLst/>
          </a:prstGeom>
        </p:spPr>
      </p:pic>
      <p:pic>
        <p:nvPicPr>
          <p:cNvPr id="8" name="Kép 7" descr="A képen labda, gömb látható&#10;&#10;Előfordulhat, hogy az AI által létrehozott tartalom helytelen.">
            <a:extLst>
              <a:ext uri="{FF2B5EF4-FFF2-40B4-BE49-F238E27FC236}">
                <a16:creationId xmlns:a16="http://schemas.microsoft.com/office/drawing/2014/main" id="{9C6B8115-7544-EFF9-679C-FE54B91871DE}"/>
              </a:ext>
            </a:extLst>
          </p:cNvPr>
          <p:cNvPicPr>
            <a:picLocks noChangeAspect="1"/>
          </p:cNvPicPr>
          <p:nvPr/>
        </p:nvPicPr>
        <p:blipFill>
          <a:blip r:embed="rId5">
            <a:extLst>
              <a:ext uri="{28A0092B-C50C-407E-A947-70E740481C1C}">
                <a14:useLocalDpi xmlns:a14="http://schemas.microsoft.com/office/drawing/2010/main" val="0"/>
              </a:ext>
            </a:extLst>
          </a:blip>
          <a:srcRect t="49933"/>
          <a:stretch>
            <a:fillRect/>
          </a:stretch>
        </p:blipFill>
        <p:spPr>
          <a:xfrm rot="5400000">
            <a:off x="4100478" y="2657131"/>
            <a:ext cx="4608210" cy="2310184"/>
          </a:xfrm>
          <a:prstGeom prst="rect">
            <a:avLst/>
          </a:prstGeom>
        </p:spPr>
      </p:pic>
      <p:sp>
        <p:nvSpPr>
          <p:cNvPr id="7" name="Szövegdoboz 6">
            <a:extLst>
              <a:ext uri="{FF2B5EF4-FFF2-40B4-BE49-F238E27FC236}">
                <a16:creationId xmlns:a16="http://schemas.microsoft.com/office/drawing/2014/main" id="{7E511A03-7652-A983-A2B8-7AB20B236387}"/>
              </a:ext>
            </a:extLst>
          </p:cNvPr>
          <p:cNvSpPr txBox="1"/>
          <p:nvPr/>
        </p:nvSpPr>
        <p:spPr>
          <a:xfrm>
            <a:off x="1" y="949310"/>
            <a:ext cx="7559674" cy="861774"/>
          </a:xfrm>
          <a:prstGeom prst="rect">
            <a:avLst/>
          </a:prstGeom>
          <a:noFill/>
        </p:spPr>
        <p:txBody>
          <a:bodyPr wrap="square" rtlCol="0">
            <a:noAutofit/>
          </a:bodyPr>
          <a:lstStyle/>
          <a:p>
            <a:pPr algn="ctr" rtl="0"/>
            <a:r>
              <a:rPr lang="sl" sz="5000" b="0" i="0" u="none" strike="noStrike">
                <a:solidFill>
                  <a:srgbClr val="F3843A"/>
                </a:solidFill>
                <a:latin typeface="Barlow SemiBold"/>
              </a:rPr>
              <a:t>GARANCIJSKI LIST</a:t>
            </a:r>
            <a:endParaRPr lang="hu-HU" sz="5000" spc="-150" baseline="30000">
              <a:solidFill>
                <a:srgbClr val="F3843A"/>
              </a:solidFill>
              <a:latin typeface="Barlow SemiBold" panose="00000700000000000000" pitchFamily="2" charset="-18"/>
            </a:endParaRPr>
          </a:p>
        </p:txBody>
      </p:sp>
      <p:sp>
        <p:nvSpPr>
          <p:cNvPr id="9" name="Szövegdoboz 8">
            <a:extLst>
              <a:ext uri="{FF2B5EF4-FFF2-40B4-BE49-F238E27FC236}">
                <a16:creationId xmlns:a16="http://schemas.microsoft.com/office/drawing/2014/main" id="{761CBDBC-E3E0-05A9-C742-6BD6A2F3A93B}"/>
              </a:ext>
            </a:extLst>
          </p:cNvPr>
          <p:cNvSpPr txBox="1"/>
          <p:nvPr/>
        </p:nvSpPr>
        <p:spPr>
          <a:xfrm>
            <a:off x="0" y="1727836"/>
            <a:ext cx="7559674" cy="400110"/>
          </a:xfrm>
          <a:prstGeom prst="rect">
            <a:avLst/>
          </a:prstGeom>
          <a:noFill/>
        </p:spPr>
        <p:txBody>
          <a:bodyPr wrap="square" rtlCol="0">
            <a:noAutofit/>
          </a:bodyPr>
          <a:lstStyle/>
          <a:p>
            <a:pPr algn="ctr" rtl="0"/>
            <a:r>
              <a:rPr lang="sl" sz="2000" b="0" i="0" u="none" strike="noStrike">
                <a:solidFill>
                  <a:srgbClr val="F3843A"/>
                </a:solidFill>
                <a:latin typeface="Barlow SemiBold"/>
              </a:rPr>
              <a:t>65-letna </a:t>
            </a:r>
            <a:r>
              <a:rPr lang="sl" sz="2000" b="0" i="0" u="none" strike="noStrike">
                <a:solidFill>
                  <a:srgbClr val="F3843A"/>
                </a:solidFill>
                <a:latin typeface="Barlow"/>
              </a:rPr>
              <a:t>garancija za keramične strešnike CASTA</a:t>
            </a:r>
            <a:endParaRPr lang="hu-HU" sz="2000" spc="-150" baseline="30000">
              <a:solidFill>
                <a:srgbClr val="F3843A"/>
              </a:solidFill>
              <a:latin typeface="Barlow" panose="00000500000000000000" pitchFamily="2" charset="-18"/>
            </a:endParaRPr>
          </a:p>
        </p:txBody>
      </p:sp>
      <p:sp>
        <p:nvSpPr>
          <p:cNvPr id="13" name="Szövegdoboz 12">
            <a:extLst>
              <a:ext uri="{FF2B5EF4-FFF2-40B4-BE49-F238E27FC236}">
                <a16:creationId xmlns:a16="http://schemas.microsoft.com/office/drawing/2014/main" id="{C4FDD91B-CEBF-782C-7ADB-98AEA3981C1F}"/>
              </a:ext>
            </a:extLst>
          </p:cNvPr>
          <p:cNvSpPr txBox="1"/>
          <p:nvPr/>
        </p:nvSpPr>
        <p:spPr>
          <a:xfrm>
            <a:off x="433160" y="6024091"/>
            <a:ext cx="6662057" cy="3611245"/>
          </a:xfrm>
          <a:prstGeom prst="rect">
            <a:avLst/>
          </a:prstGeom>
          <a:noFill/>
        </p:spPr>
        <p:txBody>
          <a:bodyPr wrap="square" lIns="91440" tIns="45720" rIns="91440" bIns="45720" rtlCol="0" anchor="t">
            <a:noAutofit/>
          </a:bodyPr>
          <a:lstStyle/>
          <a:p>
            <a:pPr rtl="0">
              <a:lnSpc>
                <a:spcPts val="1600"/>
              </a:lnSpc>
              <a:spcAft>
                <a:spcPts val="1200"/>
              </a:spcAft>
            </a:pPr>
            <a:r>
              <a:rPr lang="hu-HU" sz="1200" b="0" i="0" u="none" strike="noStrike" dirty="0" err="1">
                <a:solidFill>
                  <a:srgbClr val="3C3C3C"/>
                </a:solidFill>
                <a:latin typeface="Barlow"/>
              </a:rPr>
              <a:t>swisspor</a:t>
            </a:r>
            <a:r>
              <a:rPr lang="sl" sz="1200" b="0" i="0" u="none" strike="noStrike" dirty="0">
                <a:solidFill>
                  <a:srgbClr val="3C3C3C"/>
                </a:solidFill>
                <a:latin typeface="Barlow"/>
              </a:rPr>
              <a:t> Hungary SEE Kft (sedež: 8960 Lenti, Cserépgyár utca 1., matična številka podjetja: 20 09 066613, v nadaljevanju: </a:t>
            </a:r>
            <a:r>
              <a:rPr lang="hu-HU" sz="1200" b="0" i="0" u="none" strike="noStrike" dirty="0" err="1">
                <a:solidFill>
                  <a:srgbClr val="3C3C3C"/>
                </a:solidFill>
                <a:latin typeface="Barlow"/>
              </a:rPr>
              <a:t>swisspor</a:t>
            </a:r>
            <a:r>
              <a:rPr lang="sl" sz="1200" b="0" i="0" u="none" strike="noStrike" dirty="0">
                <a:solidFill>
                  <a:srgbClr val="3C3C3C"/>
                </a:solidFill>
                <a:latin typeface="Barlow"/>
              </a:rPr>
              <a:t>) zagotavlja </a:t>
            </a:r>
            <a:r>
              <a:rPr lang="sl" sz="1200" dirty="0">
                <a:solidFill>
                  <a:srgbClr val="3C3C3C"/>
                </a:solidFill>
                <a:latin typeface="Barlow"/>
              </a:rPr>
              <a:t>65-letno</a:t>
            </a:r>
            <a:r>
              <a:rPr lang="sl" sz="1200" b="0" i="0" u="none" strike="noStrike" dirty="0">
                <a:solidFill>
                  <a:srgbClr val="3C3C3C"/>
                </a:solidFill>
                <a:latin typeface="Barlow"/>
              </a:rPr>
              <a:t> garancijo (jamstvo) od datuma dostave, pod pogoji, določenimi v tem garancijskem pismu, da dostavljene keramične strešnike </a:t>
            </a:r>
            <a:r>
              <a:rPr lang="hu-HU" sz="1200" b="0" i="0" u="none" strike="noStrike" dirty="0" err="1">
                <a:solidFill>
                  <a:srgbClr val="3C3C3C"/>
                </a:solidFill>
                <a:latin typeface="Barlow"/>
              </a:rPr>
              <a:t>swisspor</a:t>
            </a:r>
            <a:r>
              <a:rPr lang="sl" sz="1200" b="0" i="0" u="none" strike="noStrike" dirty="0">
                <a:solidFill>
                  <a:srgbClr val="3C3C3C"/>
                </a:solidFill>
                <a:latin typeface="Barlow"/>
              </a:rPr>
              <a:t>TON in dodatki izpolnjujejo zahteve odpornosti proti zmrzali, dimenzijske stabilnosti in sposobnosti zadrževanja vode, kot je opredeljeno v standardu </a:t>
            </a:r>
            <a:r>
              <a:rPr lang="hu-HU" sz="1200" b="0" i="0" u="none" strike="noStrike" dirty="0">
                <a:solidFill>
                  <a:srgbClr val="3C3C3C"/>
                </a:solidFill>
                <a:latin typeface="Barlow"/>
              </a:rPr>
              <a:t>SIST </a:t>
            </a:r>
            <a:r>
              <a:rPr lang="sl" sz="1200" b="0" i="0" u="none" strike="noStrike" dirty="0">
                <a:solidFill>
                  <a:srgbClr val="3C3C3C"/>
                </a:solidFill>
                <a:latin typeface="Barlow"/>
              </a:rPr>
              <a:t>EN 1304. </a:t>
            </a:r>
          </a:p>
          <a:p>
            <a:pPr rtl="0">
              <a:lnSpc>
                <a:spcPts val="1600"/>
              </a:lnSpc>
              <a:spcAft>
                <a:spcPts val="1200"/>
              </a:spcAft>
            </a:pPr>
            <a:r>
              <a:rPr lang="sl" sz="1200" b="0" i="0" u="none" strike="noStrike" dirty="0">
                <a:solidFill>
                  <a:srgbClr val="3C3C3C"/>
                </a:solidFill>
                <a:latin typeface="Barlow"/>
              </a:rPr>
              <a:t>V garancijskem roku se zavezujemo, da bomo vse strešnike, ki ne izpolnjujejo zgornjih zahtev, brezplačno zamenjali za garancijskega partnerja in jih dostavili na gradbišče. V primeru spremembe barve ali modela velja zamenjava materiala za nov, trenutni model.</a:t>
            </a:r>
            <a:endParaRPr lang="hu-HU" sz="1200" dirty="0">
              <a:solidFill>
                <a:srgbClr val="3C3C3C"/>
              </a:solidFill>
              <a:latin typeface="Barlow" panose="00000500000000000000" pitchFamily="2" charset="-18"/>
            </a:endParaRPr>
          </a:p>
          <a:p>
            <a:pPr rtl="0">
              <a:lnSpc>
                <a:spcPts val="1600"/>
              </a:lnSpc>
              <a:spcAft>
                <a:spcPts val="1200"/>
              </a:spcAft>
            </a:pPr>
            <a:r>
              <a:rPr lang="sl" sz="1200" b="0" i="0" u="none" strike="noStrike" dirty="0">
                <a:solidFill>
                  <a:srgbClr val="3C3C3C"/>
                </a:solidFill>
                <a:latin typeface="Barlow"/>
              </a:rPr>
              <a:t>V prvih petih letih garancijskega roka se do garancijskega partnerja zavezujemo tudi, da bomo krili stroške dela, nastale zaradi zamenjave strešnikov, vključno s stroški pomožnih materialov ali odstranitve, v skladu z regionalno običajnimi tarifami dela.</a:t>
            </a:r>
            <a:endParaRPr lang="hu-HU" sz="1200" dirty="0">
              <a:solidFill>
                <a:srgbClr val="3C3C3C"/>
              </a:solidFill>
              <a:latin typeface="Barlow" panose="00000500000000000000" pitchFamily="2" charset="-18"/>
            </a:endParaRPr>
          </a:p>
          <a:p>
            <a:pPr>
              <a:lnSpc>
                <a:spcPts val="1600"/>
              </a:lnSpc>
              <a:spcAft>
                <a:spcPts val="1200"/>
              </a:spcAft>
            </a:pPr>
            <a:endParaRPr lang="hu-HU" sz="1200" dirty="0">
              <a:solidFill>
                <a:srgbClr val="3C3C3C"/>
              </a:solidFill>
              <a:latin typeface="Barlow" panose="00000500000000000000" pitchFamily="2" charset="-18"/>
            </a:endParaRPr>
          </a:p>
        </p:txBody>
      </p:sp>
      <p:sp>
        <p:nvSpPr>
          <p:cNvPr id="14" name="Szövegdoboz 13">
            <a:extLst>
              <a:ext uri="{FF2B5EF4-FFF2-40B4-BE49-F238E27FC236}">
                <a16:creationId xmlns:a16="http://schemas.microsoft.com/office/drawing/2014/main" id="{4F3A53A6-6119-D639-6615-71999CEC66D7}"/>
              </a:ext>
            </a:extLst>
          </p:cNvPr>
          <p:cNvSpPr txBox="1"/>
          <p:nvPr/>
        </p:nvSpPr>
        <p:spPr>
          <a:xfrm>
            <a:off x="464457" y="9921053"/>
            <a:ext cx="2032000" cy="841256"/>
          </a:xfrm>
          <a:prstGeom prst="rect">
            <a:avLst/>
          </a:prstGeom>
          <a:noFill/>
        </p:spPr>
        <p:txBody>
          <a:bodyPr wrap="square" rtlCol="0">
            <a:noAutofit/>
          </a:bodyPr>
          <a:lstStyle/>
          <a:p>
            <a:pPr algn="ctr" rtl="0">
              <a:lnSpc>
                <a:spcPts val="1600"/>
              </a:lnSpc>
              <a:spcAft>
                <a:spcPts val="600"/>
              </a:spcAft>
            </a:pPr>
            <a:r>
              <a:rPr lang="sl" sz="1200" b="1" i="0" u="none" strike="noStrike">
                <a:solidFill>
                  <a:srgbClr val="3C3C3C"/>
                </a:solidFill>
                <a:latin typeface="Barlow"/>
              </a:rPr>
              <a:t>László Józsa</a:t>
            </a:r>
          </a:p>
          <a:p>
            <a:pPr algn="ctr" rtl="0">
              <a:lnSpc>
                <a:spcPts val="1600"/>
              </a:lnSpc>
              <a:spcAft>
                <a:spcPts val="600"/>
              </a:spcAft>
            </a:pPr>
            <a:r>
              <a:rPr lang="sl" sz="1200" b="0" i="0" u="none" strike="noStrike">
                <a:solidFill>
                  <a:srgbClr val="3C3C3C"/>
                </a:solidFill>
                <a:latin typeface="Barlow"/>
              </a:rPr>
              <a:t>Vodja kakovosti</a:t>
            </a:r>
          </a:p>
          <a:p>
            <a:pPr algn="ctr">
              <a:lnSpc>
                <a:spcPts val="1600"/>
              </a:lnSpc>
              <a:spcAft>
                <a:spcPts val="600"/>
              </a:spcAft>
            </a:pPr>
            <a:endParaRPr lang="hu-HU" sz="1200">
              <a:solidFill>
                <a:srgbClr val="3C3C3C"/>
              </a:solidFill>
              <a:latin typeface="Barlow" panose="00000500000000000000" pitchFamily="2" charset="-18"/>
            </a:endParaRPr>
          </a:p>
        </p:txBody>
      </p:sp>
      <p:pic>
        <p:nvPicPr>
          <p:cNvPr id="15" name="Kép 14" descr="A képen égbolt, térkép, füst, vonal látható&#10;&#10;Automatikusan generált leírás">
            <a:extLst>
              <a:ext uri="{FF2B5EF4-FFF2-40B4-BE49-F238E27FC236}">
                <a16:creationId xmlns:a16="http://schemas.microsoft.com/office/drawing/2014/main" id="{CAE47B98-4EB9-7D89-3925-AFFB1C59974E}"/>
              </a:ext>
            </a:extLst>
          </p:cNvPr>
          <p:cNvPicPr>
            <a:picLocks noChangeAspect="1"/>
          </p:cNvPicPr>
          <p:nvPr/>
        </p:nvPicPr>
        <p:blipFill>
          <a:blip r:embed="rId6">
            <a:clrChange>
              <a:clrFrom>
                <a:srgbClr val="FFFFFF"/>
              </a:clrFrom>
              <a:clrTo>
                <a:srgbClr val="FFFFFF">
                  <a:alpha val="0"/>
                </a:srgbClr>
              </a:clrTo>
            </a:clrChange>
            <a:extLst>
              <a:ext uri="{BEBA8EAE-BF5A-486C-A8C5-ECC9F3942E4B}">
                <a14:imgProps xmlns:a14="http://schemas.microsoft.com/office/drawing/2010/main">
                  <a14:imgLayer r:embed="rId7">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465357" y="9260186"/>
            <a:ext cx="1990725" cy="748665"/>
          </a:xfrm>
          <a:prstGeom prst="rect">
            <a:avLst/>
          </a:prstGeom>
        </p:spPr>
      </p:pic>
      <p:pic>
        <p:nvPicPr>
          <p:cNvPr id="1026" name="Picture 2" descr="MSZ EN ISO 9001:2009 &amp; MSZ EN ISO 14001:2005 | AKS">
            <a:extLst>
              <a:ext uri="{FF2B5EF4-FFF2-40B4-BE49-F238E27FC236}">
                <a16:creationId xmlns:a16="http://schemas.microsoft.com/office/drawing/2014/main" id="{C453AB91-3B60-8408-9364-795CBA54FEA3}"/>
              </a:ext>
            </a:extLst>
          </p:cNvPr>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bwMode="auto">
          <a:xfrm>
            <a:off x="5757883" y="9183695"/>
            <a:ext cx="1337334" cy="1337334"/>
          </a:xfrm>
          <a:prstGeom prst="rect">
            <a:avLst/>
          </a:prstGeom>
          <a:noFill/>
          <a:extLst>
            <a:ext uri="{909E8E84-426E-40DD-AFC4-6F175D3DCCD1}">
              <a14:hiddenFill xmlns:a14="http://schemas.microsoft.com/office/drawing/2010/main">
                <a:solidFill>
                  <a:srgbClr val="FFFFFF"/>
                </a:solidFill>
              </a14:hiddenFill>
            </a:ext>
          </a:extLst>
        </p:spPr>
      </p:pic>
      <p:sp>
        <p:nvSpPr>
          <p:cNvPr id="17" name="Szövegdoboz 16">
            <a:extLst>
              <a:ext uri="{FF2B5EF4-FFF2-40B4-BE49-F238E27FC236}">
                <a16:creationId xmlns:a16="http://schemas.microsoft.com/office/drawing/2014/main" id="{98E60DEF-C01A-9C06-9BC5-38B7DCA9391E}"/>
              </a:ext>
            </a:extLst>
          </p:cNvPr>
          <p:cNvSpPr txBox="1"/>
          <p:nvPr/>
        </p:nvSpPr>
        <p:spPr>
          <a:xfrm>
            <a:off x="464457" y="2222027"/>
            <a:ext cx="2977243" cy="3516347"/>
          </a:xfrm>
          <a:prstGeom prst="rect">
            <a:avLst/>
          </a:prstGeom>
          <a:noFill/>
        </p:spPr>
        <p:txBody>
          <a:bodyPr wrap="square" rtlCol="0">
            <a:noAutofit/>
          </a:bodyPr>
          <a:lstStyle/>
          <a:p>
            <a:pPr rtl="0">
              <a:lnSpc>
                <a:spcPct val="150000"/>
              </a:lnSpc>
              <a:spcAft>
                <a:spcPts val="600"/>
              </a:spcAft>
            </a:pPr>
            <a:r>
              <a:rPr lang="sl" sz="1200" b="0" i="0" u="none" strike="noStrike">
                <a:solidFill>
                  <a:srgbClr val="3C3C3C"/>
                </a:solidFill>
                <a:latin typeface="Barlow SemiBold"/>
              </a:rPr>
              <a:t>Datum izdaje:</a:t>
            </a:r>
          </a:p>
          <a:p>
            <a:pPr>
              <a:lnSpc>
                <a:spcPct val="150000"/>
              </a:lnSpc>
              <a:spcAft>
                <a:spcPts val="600"/>
              </a:spcAft>
            </a:pPr>
            <a:endParaRPr lang="hu-HU" sz="1200">
              <a:solidFill>
                <a:srgbClr val="3C3C3C"/>
              </a:solidFill>
              <a:latin typeface="Barlow SemiBold" panose="00000700000000000000" pitchFamily="2" charset="-18"/>
            </a:endParaRPr>
          </a:p>
          <a:p>
            <a:pPr rtl="0">
              <a:lnSpc>
                <a:spcPct val="150000"/>
              </a:lnSpc>
              <a:spcAft>
                <a:spcPts val="600"/>
              </a:spcAft>
            </a:pPr>
            <a:r>
              <a:rPr lang="sl" sz="1200" b="0" i="0" u="none" strike="noStrike">
                <a:solidFill>
                  <a:srgbClr val="3C3C3C"/>
                </a:solidFill>
                <a:latin typeface="Barlow SemiBold"/>
              </a:rPr>
              <a:t>Št. dobavnice:</a:t>
            </a:r>
          </a:p>
          <a:p>
            <a:pPr>
              <a:lnSpc>
                <a:spcPct val="150000"/>
              </a:lnSpc>
              <a:spcAft>
                <a:spcPts val="600"/>
              </a:spcAft>
            </a:pPr>
            <a:endParaRPr lang="hu-HU" sz="1200">
              <a:solidFill>
                <a:srgbClr val="3C3C3C"/>
              </a:solidFill>
              <a:latin typeface="Barlow SemiBold" panose="00000700000000000000" pitchFamily="2" charset="-18"/>
            </a:endParaRPr>
          </a:p>
          <a:p>
            <a:pPr rtl="0">
              <a:lnSpc>
                <a:spcPct val="150000"/>
              </a:lnSpc>
              <a:spcAft>
                <a:spcPts val="600"/>
              </a:spcAft>
            </a:pPr>
            <a:r>
              <a:rPr lang="sl" sz="1200" b="0" i="0" u="none" strike="noStrike">
                <a:solidFill>
                  <a:srgbClr val="3C3C3C"/>
                </a:solidFill>
                <a:latin typeface="Barlow SemiBold"/>
              </a:rPr>
              <a:t>Datum dobave:</a:t>
            </a:r>
          </a:p>
          <a:p>
            <a:pPr>
              <a:lnSpc>
                <a:spcPct val="150000"/>
              </a:lnSpc>
              <a:spcAft>
                <a:spcPts val="600"/>
              </a:spcAft>
            </a:pPr>
            <a:endParaRPr lang="hu-HU" sz="1200">
              <a:solidFill>
                <a:srgbClr val="3C3C3C"/>
              </a:solidFill>
              <a:latin typeface="Barlow SemiBold" panose="00000700000000000000" pitchFamily="2" charset="-18"/>
            </a:endParaRPr>
          </a:p>
          <a:p>
            <a:pPr rtl="0">
              <a:lnSpc>
                <a:spcPct val="150000"/>
              </a:lnSpc>
              <a:spcAft>
                <a:spcPts val="600"/>
              </a:spcAft>
            </a:pPr>
            <a:r>
              <a:rPr lang="sl" sz="1200" b="0" i="0" u="none" strike="noStrike">
                <a:solidFill>
                  <a:srgbClr val="3C3C3C"/>
                </a:solidFill>
                <a:latin typeface="Barlow SemiBold"/>
              </a:rPr>
              <a:t>Ime stranke:</a:t>
            </a:r>
          </a:p>
          <a:p>
            <a:pPr>
              <a:lnSpc>
                <a:spcPct val="150000"/>
              </a:lnSpc>
              <a:spcAft>
                <a:spcPts val="600"/>
              </a:spcAft>
            </a:pPr>
            <a:endParaRPr lang="hu-HU" sz="1200">
              <a:solidFill>
                <a:srgbClr val="3C3C3C"/>
              </a:solidFill>
              <a:latin typeface="Barlow SemiBold" panose="00000700000000000000" pitchFamily="2" charset="-18"/>
            </a:endParaRPr>
          </a:p>
          <a:p>
            <a:pPr rtl="0">
              <a:lnSpc>
                <a:spcPct val="150000"/>
              </a:lnSpc>
              <a:spcAft>
                <a:spcPts val="600"/>
              </a:spcAft>
            </a:pPr>
            <a:r>
              <a:rPr lang="sl" sz="1200" b="0" i="0" u="none" strike="noStrike">
                <a:solidFill>
                  <a:srgbClr val="3C3C3C"/>
                </a:solidFill>
                <a:latin typeface="Barlow SemiBold"/>
              </a:rPr>
              <a:t>Naslov za dobavo stranke:</a:t>
            </a:r>
          </a:p>
          <a:p>
            <a:pPr>
              <a:lnSpc>
                <a:spcPct val="150000"/>
              </a:lnSpc>
              <a:spcAft>
                <a:spcPts val="600"/>
              </a:spcAft>
            </a:pPr>
            <a:endParaRPr lang="hu-HU" sz="1200">
              <a:solidFill>
                <a:srgbClr val="3C3C3C"/>
              </a:solidFill>
              <a:latin typeface="Barlow SemiBold" panose="00000700000000000000" pitchFamily="2" charset="-18"/>
            </a:endParaRPr>
          </a:p>
        </p:txBody>
      </p:sp>
      <p:sp>
        <p:nvSpPr>
          <p:cNvPr id="18" name="Téglalap 17">
            <a:extLst>
              <a:ext uri="{FF2B5EF4-FFF2-40B4-BE49-F238E27FC236}">
                <a16:creationId xmlns:a16="http://schemas.microsoft.com/office/drawing/2014/main" id="{5614E3E0-FB22-FFE3-0047-4535C2CC0DE6}"/>
              </a:ext>
            </a:extLst>
          </p:cNvPr>
          <p:cNvSpPr/>
          <p:nvPr/>
        </p:nvSpPr>
        <p:spPr>
          <a:xfrm>
            <a:off x="464458" y="2497514"/>
            <a:ext cx="6662056" cy="454025"/>
          </a:xfrm>
          <a:prstGeom prst="rect">
            <a:avLst/>
          </a:prstGeom>
          <a:solidFill>
            <a:schemeClr val="bg1">
              <a:lumMod val="85000"/>
              <a:alpha val="61000"/>
            </a:schemeClr>
          </a:solidFill>
          <a:ln>
            <a:noFill/>
          </a:ln>
          <a:effectLst>
            <a:glow rad="101600">
              <a:schemeClr val="bg1">
                <a:lumMod val="9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hu-HU"/>
          </a:p>
        </p:txBody>
      </p:sp>
      <p:sp>
        <p:nvSpPr>
          <p:cNvPr id="19" name="Téglalap 18">
            <a:extLst>
              <a:ext uri="{FF2B5EF4-FFF2-40B4-BE49-F238E27FC236}">
                <a16:creationId xmlns:a16="http://schemas.microsoft.com/office/drawing/2014/main" id="{4AB10806-5242-B619-6E88-F2277F835176}"/>
              </a:ext>
            </a:extLst>
          </p:cNvPr>
          <p:cNvSpPr/>
          <p:nvPr/>
        </p:nvSpPr>
        <p:spPr>
          <a:xfrm>
            <a:off x="464458" y="3218044"/>
            <a:ext cx="6662056" cy="454025"/>
          </a:xfrm>
          <a:prstGeom prst="rect">
            <a:avLst/>
          </a:prstGeom>
          <a:solidFill>
            <a:schemeClr val="bg1">
              <a:lumMod val="85000"/>
              <a:alpha val="61000"/>
            </a:schemeClr>
          </a:solidFill>
          <a:ln>
            <a:noFill/>
          </a:ln>
          <a:effectLst>
            <a:glow rad="101600">
              <a:schemeClr val="bg1">
                <a:lumMod val="9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hu-HU"/>
          </a:p>
        </p:txBody>
      </p:sp>
      <p:sp>
        <p:nvSpPr>
          <p:cNvPr id="20" name="Téglalap 19">
            <a:extLst>
              <a:ext uri="{FF2B5EF4-FFF2-40B4-BE49-F238E27FC236}">
                <a16:creationId xmlns:a16="http://schemas.microsoft.com/office/drawing/2014/main" id="{C5696732-3243-E508-8E8F-7C5BC79BF4B7}"/>
              </a:ext>
            </a:extLst>
          </p:cNvPr>
          <p:cNvSpPr/>
          <p:nvPr/>
        </p:nvSpPr>
        <p:spPr>
          <a:xfrm>
            <a:off x="464458" y="3911568"/>
            <a:ext cx="6662056" cy="454025"/>
          </a:xfrm>
          <a:prstGeom prst="rect">
            <a:avLst/>
          </a:prstGeom>
          <a:solidFill>
            <a:schemeClr val="bg1">
              <a:lumMod val="85000"/>
              <a:alpha val="61000"/>
            </a:schemeClr>
          </a:solidFill>
          <a:ln>
            <a:noFill/>
          </a:ln>
          <a:effectLst>
            <a:glow rad="101600">
              <a:schemeClr val="bg1">
                <a:lumMod val="9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hu-HU"/>
          </a:p>
        </p:txBody>
      </p:sp>
      <p:sp>
        <p:nvSpPr>
          <p:cNvPr id="21" name="Téglalap 20">
            <a:extLst>
              <a:ext uri="{FF2B5EF4-FFF2-40B4-BE49-F238E27FC236}">
                <a16:creationId xmlns:a16="http://schemas.microsoft.com/office/drawing/2014/main" id="{C450618A-A8A1-D074-5EAF-CE91B5BB485C}"/>
              </a:ext>
            </a:extLst>
          </p:cNvPr>
          <p:cNvSpPr/>
          <p:nvPr/>
        </p:nvSpPr>
        <p:spPr>
          <a:xfrm>
            <a:off x="448809" y="4617110"/>
            <a:ext cx="6662056" cy="454025"/>
          </a:xfrm>
          <a:prstGeom prst="rect">
            <a:avLst/>
          </a:prstGeom>
          <a:solidFill>
            <a:schemeClr val="bg1">
              <a:lumMod val="85000"/>
              <a:alpha val="61000"/>
            </a:schemeClr>
          </a:solidFill>
          <a:ln>
            <a:noFill/>
          </a:ln>
          <a:effectLst>
            <a:glow rad="101600">
              <a:schemeClr val="bg1">
                <a:lumMod val="9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hu-HU"/>
          </a:p>
        </p:txBody>
      </p:sp>
      <p:sp>
        <p:nvSpPr>
          <p:cNvPr id="22" name="Téglalap 21">
            <a:extLst>
              <a:ext uri="{FF2B5EF4-FFF2-40B4-BE49-F238E27FC236}">
                <a16:creationId xmlns:a16="http://schemas.microsoft.com/office/drawing/2014/main" id="{B8B59910-188C-0098-7CFD-79D1C761906E}"/>
              </a:ext>
            </a:extLst>
          </p:cNvPr>
          <p:cNvSpPr/>
          <p:nvPr/>
        </p:nvSpPr>
        <p:spPr>
          <a:xfrm>
            <a:off x="464458" y="5322652"/>
            <a:ext cx="6662056" cy="454025"/>
          </a:xfrm>
          <a:prstGeom prst="rect">
            <a:avLst/>
          </a:prstGeom>
          <a:solidFill>
            <a:schemeClr val="bg1">
              <a:lumMod val="85000"/>
              <a:alpha val="61000"/>
            </a:schemeClr>
          </a:solidFill>
          <a:ln>
            <a:noFill/>
          </a:ln>
          <a:effectLst>
            <a:glow rad="101600">
              <a:schemeClr val="bg1">
                <a:lumMod val="9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hu-HU"/>
          </a:p>
        </p:txBody>
      </p:sp>
    </p:spTree>
    <p:extLst>
      <p:ext uri="{BB962C8B-B14F-4D97-AF65-F5344CB8AC3E}">
        <p14:creationId xmlns:p14="http://schemas.microsoft.com/office/powerpoint/2010/main" val="135436240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1BA9A1-F612-E898-6E65-E3CD108C3785}"/>
            </a:ext>
          </a:extLst>
        </p:cNvPr>
        <p:cNvGrpSpPr/>
        <p:nvPr/>
      </p:nvGrpSpPr>
      <p:grpSpPr>
        <a:xfrm>
          <a:off x="0" y="0"/>
          <a:ext cx="0" cy="0"/>
          <a:chOff x="0" y="0"/>
          <a:chExt cx="0" cy="0"/>
        </a:xfrm>
      </p:grpSpPr>
      <p:pic>
        <p:nvPicPr>
          <p:cNvPr id="26" name="Kép 25">
            <a:extLst>
              <a:ext uri="{FF2B5EF4-FFF2-40B4-BE49-F238E27FC236}">
                <a16:creationId xmlns:a16="http://schemas.microsoft.com/office/drawing/2014/main" id="{58C0A084-B7F5-558A-495D-9DEF2C23ABBF}"/>
              </a:ext>
            </a:extLst>
          </p:cNvPr>
          <p:cNvPicPr>
            <a:picLocks noChangeAspect="1"/>
          </p:cNvPicPr>
          <p:nvPr/>
        </p:nvPicPr>
        <p:blipFill>
          <a:blip r:embed="rId2"/>
          <a:srcRect l="50887"/>
          <a:stretch>
            <a:fillRect/>
          </a:stretch>
        </p:blipFill>
        <p:spPr>
          <a:xfrm>
            <a:off x="0" y="1291809"/>
            <a:ext cx="3539114" cy="7206097"/>
          </a:xfrm>
          <a:prstGeom prst="rect">
            <a:avLst/>
          </a:prstGeom>
        </p:spPr>
      </p:pic>
      <p:pic>
        <p:nvPicPr>
          <p:cNvPr id="24" name="Kép 23">
            <a:extLst>
              <a:ext uri="{FF2B5EF4-FFF2-40B4-BE49-F238E27FC236}">
                <a16:creationId xmlns:a16="http://schemas.microsoft.com/office/drawing/2014/main" id="{846B965F-8DA9-912D-3B9F-121A37D503EA}"/>
              </a:ext>
            </a:extLst>
          </p:cNvPr>
          <p:cNvPicPr>
            <a:picLocks noChangeAspect="1"/>
          </p:cNvPicPr>
          <p:nvPr/>
        </p:nvPicPr>
        <p:blipFill>
          <a:blip r:embed="rId3"/>
          <a:srcRect r="39104" b="37811"/>
          <a:stretch>
            <a:fillRect/>
          </a:stretch>
        </p:blipFill>
        <p:spPr>
          <a:xfrm>
            <a:off x="3161005" y="6199224"/>
            <a:ext cx="4388227" cy="4481404"/>
          </a:xfrm>
          <a:prstGeom prst="rect">
            <a:avLst/>
          </a:prstGeom>
        </p:spPr>
      </p:pic>
      <p:pic>
        <p:nvPicPr>
          <p:cNvPr id="4" name="Kép 3" descr="A képen Grafika, Betűtípus, képernyőkép, Grafikus tervezés látható&#10;&#10;Előfordulhat, hogy az AI által létrehozott tartalom helytelen.">
            <a:extLst>
              <a:ext uri="{FF2B5EF4-FFF2-40B4-BE49-F238E27FC236}">
                <a16:creationId xmlns:a16="http://schemas.microsoft.com/office/drawing/2014/main" id="{9905AA53-D017-5A8E-BF45-625C20E27F3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74327" y="11185"/>
            <a:ext cx="1685348" cy="629758"/>
          </a:xfrm>
          <a:prstGeom prst="rect">
            <a:avLst/>
          </a:prstGeom>
        </p:spPr>
      </p:pic>
      <p:sp>
        <p:nvSpPr>
          <p:cNvPr id="9" name="Szövegdoboz 8">
            <a:extLst>
              <a:ext uri="{FF2B5EF4-FFF2-40B4-BE49-F238E27FC236}">
                <a16:creationId xmlns:a16="http://schemas.microsoft.com/office/drawing/2014/main" id="{E6798706-7E91-595C-4743-89FC505089DE}"/>
              </a:ext>
            </a:extLst>
          </p:cNvPr>
          <p:cNvSpPr txBox="1"/>
          <p:nvPr/>
        </p:nvSpPr>
        <p:spPr>
          <a:xfrm>
            <a:off x="232228" y="253843"/>
            <a:ext cx="7095217" cy="400110"/>
          </a:xfrm>
          <a:prstGeom prst="rect">
            <a:avLst/>
          </a:prstGeom>
          <a:noFill/>
        </p:spPr>
        <p:txBody>
          <a:bodyPr wrap="square" rtlCol="0">
            <a:noAutofit/>
          </a:bodyPr>
          <a:lstStyle/>
          <a:p>
            <a:pPr rtl="0"/>
            <a:r>
              <a:rPr lang="sl" sz="2000" b="0" i="0" u="none" strike="noStrike" dirty="0">
                <a:solidFill>
                  <a:srgbClr val="F3843A"/>
                </a:solidFill>
                <a:latin typeface="Barlow SemiBold"/>
              </a:rPr>
              <a:t>Garancijski pogoji </a:t>
            </a:r>
            <a:endParaRPr lang="hu-HU" sz="2000" spc="-150" baseline="30000" dirty="0">
              <a:solidFill>
                <a:srgbClr val="F3843A"/>
              </a:solidFill>
              <a:latin typeface="Barlow" panose="00000500000000000000" pitchFamily="2" charset="-18"/>
            </a:endParaRPr>
          </a:p>
        </p:txBody>
      </p:sp>
      <p:pic>
        <p:nvPicPr>
          <p:cNvPr id="2" name="Kép 1">
            <a:extLst>
              <a:ext uri="{FF2B5EF4-FFF2-40B4-BE49-F238E27FC236}">
                <a16:creationId xmlns:a16="http://schemas.microsoft.com/office/drawing/2014/main" id="{2DF65603-9469-A1ED-8DE1-F5B1EB8F4833}"/>
              </a:ext>
            </a:extLst>
          </p:cNvPr>
          <p:cNvPicPr>
            <a:picLocks noChangeAspect="1"/>
          </p:cNvPicPr>
          <p:nvPr/>
        </p:nvPicPr>
        <p:blipFill>
          <a:blip r:embed="rId5"/>
          <a:srcRect r="46710"/>
          <a:stretch>
            <a:fillRect/>
          </a:stretch>
        </p:blipFill>
        <p:spPr>
          <a:xfrm>
            <a:off x="3707251" y="51530"/>
            <a:ext cx="3840093" cy="7212193"/>
          </a:xfrm>
          <a:prstGeom prst="rect">
            <a:avLst/>
          </a:prstGeom>
        </p:spPr>
      </p:pic>
      <p:sp>
        <p:nvSpPr>
          <p:cNvPr id="13" name="Szövegdoboz 12">
            <a:extLst>
              <a:ext uri="{FF2B5EF4-FFF2-40B4-BE49-F238E27FC236}">
                <a16:creationId xmlns:a16="http://schemas.microsoft.com/office/drawing/2014/main" id="{46DA6161-B457-9739-F945-5431871146A2}"/>
              </a:ext>
            </a:extLst>
          </p:cNvPr>
          <p:cNvSpPr txBox="1"/>
          <p:nvPr/>
        </p:nvSpPr>
        <p:spPr>
          <a:xfrm>
            <a:off x="156323" y="732597"/>
            <a:ext cx="3689602" cy="9779600"/>
          </a:xfrm>
          <a:prstGeom prst="rect">
            <a:avLst/>
          </a:prstGeom>
          <a:noFill/>
        </p:spPr>
        <p:txBody>
          <a:bodyPr wrap="square" lIns="91440" tIns="45720" rIns="91440" bIns="45720" rtlCol="0" anchor="t">
            <a:noAutofit/>
          </a:bodyPr>
          <a:lstStyle/>
          <a:p>
            <a:pPr marL="228600" indent="-228600" algn="just" rtl="0">
              <a:spcAft>
                <a:spcPts val="600"/>
              </a:spcAft>
              <a:buClr>
                <a:srgbClr val="F0821D"/>
              </a:buClr>
              <a:buSzPct val="110000"/>
              <a:buFont typeface="+mj-lt"/>
              <a:buAutoNum type="arabicPeriod"/>
            </a:pPr>
            <a:r>
              <a:rPr lang="sl" sz="800" b="0" i="0" u="none" strike="noStrike" dirty="0">
                <a:solidFill>
                  <a:srgbClr val="3C3C3C"/>
                </a:solidFill>
                <a:latin typeface="Barlow"/>
              </a:rPr>
              <a:t>Upravičenec do te garancije je fizična ali pravna oseba, ki ob nastopu garancijskega dogodka dokaže, da je lastnik (ali pooblaščeni predstavnik lastnika) stavbe, v kateri so bili izdelki prvič nameščeni, in da so bili izdelki nameščeni v skladu z njihovim namenom in v skladu s specifikacijami proizvajalca. Garancija ostane veljavna tudi v primeru spremembe lastništva, dokler ne poteče prvotno garancijsko obdobje.</a:t>
            </a:r>
          </a:p>
          <a:p>
            <a:pPr marL="228600" indent="-228600" algn="just" rtl="0">
              <a:spcAft>
                <a:spcPts val="600"/>
              </a:spcAft>
              <a:buClr>
                <a:srgbClr val="F0821D"/>
              </a:buClr>
              <a:buSzPct val="110000"/>
              <a:buFont typeface="+mj-lt"/>
              <a:buAutoNum type="arabicPeriod"/>
            </a:pPr>
            <a:r>
              <a:rPr lang="sl" sz="800" b="0" i="0" u="none" strike="noStrike" dirty="0">
                <a:solidFill>
                  <a:srgbClr val="3C3C3C"/>
                </a:solidFill>
                <a:latin typeface="Barlow"/>
              </a:rPr>
              <a:t>Aktivacija garancije bo možna, če upravičenec prijavi zaznano napako v garancijskem roku podjetju </a:t>
            </a:r>
            <a:r>
              <a:rPr lang="hu-HU" sz="800" b="0" i="0" u="none" strike="noStrike" dirty="0" err="1">
                <a:solidFill>
                  <a:srgbClr val="3C3C3C"/>
                </a:solidFill>
                <a:latin typeface="Barlow"/>
              </a:rPr>
              <a:t>swisspor</a:t>
            </a:r>
            <a:r>
              <a:rPr lang="sl" sz="800" b="0" i="0" u="none" strike="noStrike" dirty="0">
                <a:solidFill>
                  <a:srgbClr val="3C3C3C"/>
                </a:solidFill>
                <a:latin typeface="Barlow"/>
              </a:rPr>
              <a:t> Hungary SEE Kft. (ali njegovemu pravnemu nasledniku) pisno brez nepotrebnega odlašanja po odkritju, vendar najkasneje v 30 (tridesetih) dneh. Poročilo o garanciji mora navesti naravo napake in, na podlagi razpoložljivih informacij, okoliščine napake, skupaj s fotografsko dokumentacijo, kjer je to mogoče. Obvestilo o garancijskem dogodku se šteje za pisno, če je poslano po navadni pošti ali e-pošti (info@</a:t>
            </a:r>
            <a:r>
              <a:rPr lang="hu-HU" sz="800" b="0" i="0" u="none" strike="noStrike" dirty="0" err="1">
                <a:solidFill>
                  <a:srgbClr val="3C3C3C"/>
                </a:solidFill>
                <a:latin typeface="Barlow"/>
              </a:rPr>
              <a:t>swisspor</a:t>
            </a:r>
            <a:r>
              <a:rPr lang="sl" sz="800" b="0" i="0" u="none" strike="noStrike" dirty="0">
                <a:solidFill>
                  <a:srgbClr val="3C3C3C"/>
                </a:solidFill>
                <a:latin typeface="Barlow"/>
              </a:rPr>
              <a:t>.hu) na uradne kontaktne podatke podjetja. </a:t>
            </a:r>
          </a:p>
          <a:p>
            <a:pPr marL="228600" indent="-228600" rtl="0">
              <a:spcAft>
                <a:spcPts val="600"/>
              </a:spcAft>
              <a:buClr>
                <a:srgbClr val="F0821D"/>
              </a:buClr>
              <a:buSzPct val="110000"/>
              <a:buFont typeface="+mj-lt"/>
              <a:buAutoNum type="arabicPeriod"/>
            </a:pPr>
            <a:r>
              <a:rPr lang="sl" sz="800" b="0" i="0" u="none" strike="noStrike" dirty="0">
                <a:solidFill>
                  <a:srgbClr val="3C3C3C"/>
                </a:solidFill>
                <a:latin typeface="Barlow"/>
              </a:rPr>
              <a:t>Garancija velja za naslednje preskusne metode za navedene lastnosti: </a:t>
            </a:r>
            <a:br>
              <a:rPr lang="sl" sz="800" b="0" i="0" u="none" strike="noStrike" dirty="0">
                <a:solidFill>
                  <a:srgbClr val="3C3C3C"/>
                </a:solidFill>
                <a:latin typeface="Barlow"/>
              </a:rPr>
            </a:br>
            <a:r>
              <a:rPr lang="sl" sz="800" b="0" i="0" u="none" strike="noStrike" dirty="0">
                <a:solidFill>
                  <a:srgbClr val="3C3C3C"/>
                </a:solidFill>
                <a:latin typeface="Barlow"/>
              </a:rPr>
              <a:t>- Zmogljivost zadrževanja vode: </a:t>
            </a:r>
            <a:r>
              <a:rPr lang="hu-HU" sz="800" b="0" i="0" u="none" strike="noStrike" dirty="0">
                <a:solidFill>
                  <a:srgbClr val="3C3C3C"/>
                </a:solidFill>
                <a:latin typeface="Barlow"/>
              </a:rPr>
              <a:t>EN 539:1-2006</a:t>
            </a:r>
            <a:r>
              <a:rPr lang="sl" sz="800" b="0" i="0" u="none" strike="noStrike" dirty="0">
                <a:solidFill>
                  <a:srgbClr val="3C3C3C"/>
                </a:solidFill>
                <a:latin typeface="Barlow"/>
              </a:rPr>
              <a:t>, metoda 2 </a:t>
            </a:r>
            <a:br>
              <a:rPr lang="sl" sz="800" b="0" i="0" u="none" strike="noStrike" dirty="0">
                <a:solidFill>
                  <a:srgbClr val="3C3C3C"/>
                </a:solidFill>
                <a:latin typeface="Barlow"/>
              </a:rPr>
            </a:br>
            <a:r>
              <a:rPr lang="sl" sz="800" b="0" i="0" u="none" strike="noStrike" dirty="0">
                <a:solidFill>
                  <a:srgbClr val="3C3C3C"/>
                </a:solidFill>
                <a:latin typeface="Barlow"/>
              </a:rPr>
              <a:t>- Odpornost proti zmrzovanju: </a:t>
            </a:r>
            <a:r>
              <a:rPr lang="hu-HU" sz="800" b="0" i="0" u="none" strike="noStrike" dirty="0">
                <a:solidFill>
                  <a:srgbClr val="3C3C3C"/>
                </a:solidFill>
                <a:latin typeface="Barlow"/>
              </a:rPr>
              <a:t>EN 539:2 - 2008</a:t>
            </a:r>
            <a:r>
              <a:rPr lang="sl" sz="800" b="0" i="0" u="none" strike="noStrike" dirty="0">
                <a:solidFill>
                  <a:srgbClr val="3C3C3C"/>
                </a:solidFill>
                <a:latin typeface="Barlow"/>
              </a:rPr>
              <a:t>, preskusna metoda "E" </a:t>
            </a:r>
            <a:br>
              <a:rPr lang="sl" sz="800" b="0" i="0" u="none" strike="noStrike" dirty="0">
                <a:solidFill>
                  <a:srgbClr val="3C3C3C"/>
                </a:solidFill>
                <a:latin typeface="Barlow"/>
              </a:rPr>
            </a:br>
            <a:r>
              <a:rPr lang="sl" sz="800" b="0" i="0" u="none" strike="noStrike" dirty="0">
                <a:solidFill>
                  <a:srgbClr val="3C3C3C"/>
                </a:solidFill>
                <a:latin typeface="Barlow"/>
              </a:rPr>
              <a:t>- Dimenzijska stabilnost: </a:t>
            </a:r>
            <a:r>
              <a:rPr lang="hu-HU" sz="800" b="0" i="0" u="none" strike="noStrike" dirty="0">
                <a:solidFill>
                  <a:srgbClr val="3C3C3C"/>
                </a:solidFill>
                <a:latin typeface="Barlow"/>
              </a:rPr>
              <a:t>EN 1024:1998</a:t>
            </a:r>
            <a:endParaRPr lang="sl" sz="800" b="0" i="0" u="none" strike="noStrike" dirty="0">
              <a:solidFill>
                <a:srgbClr val="3C3C3C"/>
              </a:solidFill>
              <a:latin typeface="Barlow"/>
            </a:endParaRPr>
          </a:p>
          <a:p>
            <a:pPr marL="228600" indent="-228600" algn="just" rtl="0">
              <a:spcAft>
                <a:spcPts val="600"/>
              </a:spcAft>
              <a:buClr>
                <a:srgbClr val="F0821D"/>
              </a:buClr>
              <a:buSzPct val="110000"/>
              <a:buFont typeface="+mj-lt"/>
              <a:buAutoNum type="arabicPeriod"/>
            </a:pPr>
            <a:r>
              <a:rPr lang="sl" sz="800" b="0" i="0" u="none" strike="noStrike" dirty="0">
                <a:solidFill>
                  <a:srgbClr val="3C3C3C"/>
                </a:solidFill>
                <a:latin typeface="Barlow"/>
              </a:rPr>
              <a:t>Garancija velja le, če je izdelek nameščen strokovno, zato je treba upoštevati navodila v brošurah in priročnikih za montažo. Enobarvne </a:t>
            </a:r>
            <a:r>
              <a:rPr lang="sl" sz="800" dirty="0">
                <a:solidFill>
                  <a:srgbClr val="3C3C3C"/>
                </a:solidFill>
                <a:latin typeface="Barlow"/>
              </a:rPr>
              <a:t>strešnike</a:t>
            </a:r>
            <a:r>
              <a:rPr lang="sl" sz="800" b="0" i="0" u="none" strike="noStrike" dirty="0">
                <a:solidFill>
                  <a:srgbClr val="3C3C3C"/>
                </a:solidFill>
                <a:latin typeface="Barlow"/>
              </a:rPr>
              <a:t> je treba položiti z mešanjem vsaj štirih palet. Zaradi opustitve tega delovnega postopka ni mogoče uveljavljati reklamacij. Pri keramičnih izdelkih se lahko zaradi naravnih lastnosti surovine pojavijo manjše razlike v barvi in odtenku med serijami z različnimi datumi izdelave. Te razlike so estetske narave, se ne štejejo za napake in ne vplivajo na uporabnost izdelkov. </a:t>
            </a:r>
          </a:p>
          <a:p>
            <a:pPr marL="228600" indent="-228600" rtl="0">
              <a:spcAft>
                <a:spcPts val="600"/>
              </a:spcAft>
              <a:buClr>
                <a:srgbClr val="F0821D"/>
              </a:buClr>
              <a:buSzPct val="110000"/>
              <a:buFont typeface="+mj-lt"/>
              <a:buAutoNum type="arabicPeriod"/>
            </a:pPr>
            <a:r>
              <a:rPr lang="sl" sz="800" b="0" i="0" u="none" strike="noStrike" dirty="0">
                <a:solidFill>
                  <a:srgbClr val="3C3C3C"/>
                </a:solidFill>
                <a:latin typeface="Barlow"/>
              </a:rPr>
              <a:t>Keramični izdelki so zaradi svoje porozne strukture nagnjeni k absorpciji vlage. Absorpcija vlage in posledično poglabljanje barve, potemnitev ali madeži so naravne fizikalne lastnosti keramičnih izdelkov in se ne štejejo za proizvodne napake. </a:t>
            </a:r>
            <a:br>
              <a:rPr lang="sl" sz="800" b="0" i="0" u="none" strike="noStrike" dirty="0">
                <a:solidFill>
                  <a:srgbClr val="3C3C3C"/>
                </a:solidFill>
                <a:latin typeface="Barlow"/>
              </a:rPr>
            </a:br>
            <a:r>
              <a:rPr lang="sl" sz="800" b="0" i="0" u="none" strike="noStrike" dirty="0">
                <a:solidFill>
                  <a:srgbClr val="3C3C3C"/>
                </a:solidFill>
                <a:latin typeface="Barlow"/>
              </a:rPr>
              <a:t>Ta pojav je običajno začasen, po sušenju preneha in ne vpliva na kakovost ali funkcionalnost izdelka. Estetske spremembe, ki nastanejo zaradi izpostavljenosti vlagi, so neločljivo povezane z naravo izdelka.</a:t>
            </a:r>
          </a:p>
          <a:p>
            <a:pPr marL="228600" indent="-228600" algn="just" rtl="0">
              <a:spcAft>
                <a:spcPts val="600"/>
              </a:spcAft>
              <a:buClr>
                <a:srgbClr val="F0821D"/>
              </a:buClr>
              <a:buSzPct val="110000"/>
              <a:buFont typeface="+mj-lt"/>
              <a:buAutoNum type="arabicPeriod"/>
            </a:pPr>
            <a:r>
              <a:rPr lang="sl" sz="800" b="0" i="0" u="none" strike="noStrike" dirty="0">
                <a:solidFill>
                  <a:srgbClr val="3C3C3C"/>
                </a:solidFill>
                <a:latin typeface="Barlow"/>
              </a:rPr>
              <a:t>Manjše estetske razlike, mikronapake ali poškodbe, kot so odkrušeni robovi na površini keramičnih izdelkov, ki po strokovni vgradnji niso vidne, se ne štejejo za napake in ne vplivajo na uporabno vrednost izdelka. Težave z vidnostjo se nanašajo izključno na predvideno, končno stanje vgradnje.</a:t>
            </a:r>
          </a:p>
          <a:p>
            <a:pPr marL="228600" indent="-228600" algn="just" rtl="0">
              <a:spcAft>
                <a:spcPts val="600"/>
              </a:spcAft>
              <a:buClr>
                <a:srgbClr val="F0821D"/>
              </a:buClr>
              <a:buSzPct val="110000"/>
              <a:buFont typeface="+mj-lt"/>
              <a:buAutoNum type="arabicPeriod"/>
            </a:pPr>
            <a:r>
              <a:rPr lang="sl" sz="800" b="0" i="0" u="none" strike="noStrike" dirty="0">
                <a:solidFill>
                  <a:srgbClr val="3C3C3C"/>
                </a:solidFill>
                <a:latin typeface="Barlow"/>
              </a:rPr>
              <a:t>Dobavljene strešnike je treba vgraditi v skladu z madžarskim </a:t>
            </a:r>
            <a:r>
              <a:rPr lang="sl" sz="800" b="0" i="0" u="none" strike="noStrike">
                <a:solidFill>
                  <a:srgbClr val="3C3C3C"/>
                </a:solidFill>
                <a:latin typeface="Barlow"/>
              </a:rPr>
              <a:t>standardom SIST-EN </a:t>
            </a:r>
            <a:r>
              <a:rPr lang="sl" sz="800" b="0" i="0" u="none" strike="noStrike" dirty="0">
                <a:solidFill>
                  <a:srgbClr val="3C3C3C"/>
                </a:solidFill>
                <a:latin typeface="Barlow"/>
              </a:rPr>
              <a:t>in splošno sprejetimi pravili krovske stroke ter dodatnimi smernicami za tehnologijo nanašanja podjetja </a:t>
            </a:r>
            <a:r>
              <a:rPr lang="hu-HU" sz="800" b="0" i="0" u="none" strike="noStrike" dirty="0" err="1">
                <a:solidFill>
                  <a:srgbClr val="3C3C3C"/>
                </a:solidFill>
                <a:latin typeface="Barlow"/>
              </a:rPr>
              <a:t>swisspor</a:t>
            </a:r>
            <a:r>
              <a:rPr lang="sl" sz="800" b="0" i="0" u="none" strike="noStrike" dirty="0">
                <a:solidFill>
                  <a:srgbClr val="3C3C3C"/>
                </a:solidFill>
                <a:latin typeface="Barlow"/>
              </a:rPr>
              <a:t>. V primeru neskladij med navodili proizvajalca in drugimi pravili se za uveljavljanje garancije uporabljajo navodila proizvajalca. </a:t>
            </a:r>
          </a:p>
          <a:p>
            <a:pPr marL="228600" indent="-228600" algn="just" rtl="0">
              <a:spcAft>
                <a:spcPts val="600"/>
              </a:spcAft>
              <a:buClr>
                <a:srgbClr val="F0821D"/>
              </a:buClr>
              <a:buSzPct val="110000"/>
              <a:buFont typeface="+mj-lt"/>
              <a:buAutoNum type="arabicPeriod" startAt="8"/>
            </a:pPr>
            <a:r>
              <a:rPr lang="sl" sz="800" b="0" i="0" u="none" strike="noStrike" dirty="0">
                <a:solidFill>
                  <a:srgbClr val="3C3C3C"/>
                </a:solidFill>
                <a:latin typeface="Barlow"/>
              </a:rPr>
              <a:t>Ta garancija ne velja za škodo, ki je posledica nepravilnega skladiščenja, niti za okvare, ki bi jih bilo mogoče preprečiti z rednim (vsaj letnim) pregledom in vzdrževanjem strehe (npr. čiščenje žlebov za odvod vode, vzdrževanje žlebov). </a:t>
            </a:r>
          </a:p>
          <a:p>
            <a:pPr marL="228600" indent="-228600" algn="just" rtl="0">
              <a:spcAft>
                <a:spcPts val="600"/>
              </a:spcAft>
              <a:buClr>
                <a:srgbClr val="F0821D"/>
              </a:buClr>
              <a:buSzPct val="110000"/>
              <a:buFont typeface="+mj-lt"/>
              <a:buAutoNum type="arabicPeriod" startAt="8"/>
            </a:pPr>
            <a:r>
              <a:rPr lang="sl" sz="800" b="0" i="0" u="none" strike="noStrike" dirty="0">
                <a:solidFill>
                  <a:srgbClr val="3C3C3C"/>
                </a:solidFill>
                <a:latin typeface="Barlow"/>
              </a:rPr>
              <a:t>Predpogoj za garancijo je obstoj strešne konstrukcije, ki je v vseh pogledih profesionalna. </a:t>
            </a:r>
          </a:p>
          <a:p>
            <a:pPr marL="228600" indent="-228600" algn="just" rtl="0">
              <a:spcAft>
                <a:spcPts val="600"/>
              </a:spcAft>
              <a:buClr>
                <a:srgbClr val="F0821D"/>
              </a:buClr>
              <a:buSzPct val="110000"/>
              <a:buFont typeface="+mj-lt"/>
              <a:buAutoNum type="arabicPeriod" startAt="8"/>
            </a:pPr>
            <a:r>
              <a:rPr lang="sl" sz="800" b="0" i="0" u="none" strike="noStrike" dirty="0">
                <a:solidFill>
                  <a:srgbClr val="3C3C3C"/>
                </a:solidFill>
                <a:latin typeface="Barlow"/>
              </a:rPr>
              <a:t>Prezračevanje strešne površine (dovod in odvod zraka) mora biti po celotni površini pripravljeno v skladu s standardom. Garancija ne krije škode, ki je posledica nepravilno prezračenih strešnih površin. </a:t>
            </a:r>
          </a:p>
          <a:p>
            <a:pPr marL="228600" indent="-228600" algn="just" rtl="0">
              <a:spcAft>
                <a:spcPts val="600"/>
              </a:spcAft>
              <a:buClr>
                <a:srgbClr val="F0821D"/>
              </a:buClr>
              <a:buSzPct val="110000"/>
              <a:buFont typeface="+mj-lt"/>
              <a:buAutoNum type="arabicPeriod" startAt="8"/>
            </a:pPr>
            <a:r>
              <a:rPr lang="sl" sz="800" b="0" i="0" u="none" strike="noStrike" dirty="0">
                <a:solidFill>
                  <a:srgbClr val="3C3C3C"/>
                </a:solidFill>
                <a:latin typeface="Barlow"/>
              </a:rPr>
              <a:t>Ta garancija ne krije sprememb barve izdelka, površinskih odrgnin, ki ne vplivajo na estetiko izdelka, ali kemičnih in bioloških poškodb (npr. onesnaženosti s prahom ali mahom). </a:t>
            </a:r>
          </a:p>
          <a:p>
            <a:pPr marL="228600" indent="-228600" algn="just" rtl="0">
              <a:spcAft>
                <a:spcPts val="600"/>
              </a:spcAft>
              <a:buClr>
                <a:srgbClr val="F0821D"/>
              </a:buClr>
              <a:buSzPct val="110000"/>
              <a:buFont typeface="+mj-lt"/>
              <a:buAutoNum type="arabicPeriod" startAt="8"/>
            </a:pPr>
            <a:r>
              <a:rPr lang="sl" sz="800" b="0" i="0" u="none" strike="noStrike" dirty="0">
                <a:solidFill>
                  <a:srgbClr val="3C3C3C"/>
                </a:solidFill>
                <a:latin typeface="Barlow"/>
              </a:rPr>
              <a:t>Pred začetkom kakršnih koli popravil je treba zaposlenim v podjetju </a:t>
            </a:r>
            <a:r>
              <a:rPr lang="hu-HU" sz="800" b="0" i="0" u="none" strike="noStrike" dirty="0" err="1">
                <a:solidFill>
                  <a:srgbClr val="3C3C3C"/>
                </a:solidFill>
                <a:latin typeface="Barlow"/>
              </a:rPr>
              <a:t>swisspor</a:t>
            </a:r>
            <a:r>
              <a:rPr lang="sl" sz="800" b="0" i="0" u="none" strike="noStrike" dirty="0">
                <a:solidFill>
                  <a:srgbClr val="3C3C3C"/>
                </a:solidFill>
                <a:latin typeface="Barlow"/>
              </a:rPr>
              <a:t> ponuditi možnost pregleda stanja strehe. </a:t>
            </a:r>
          </a:p>
          <a:p>
            <a:pPr marL="228600" indent="-228600" algn="just">
              <a:spcAft>
                <a:spcPts val="600"/>
              </a:spcAft>
              <a:buClr>
                <a:srgbClr val="F0821D"/>
              </a:buClr>
              <a:buSzPct val="110000"/>
              <a:buFont typeface="+mj-lt"/>
              <a:buAutoNum type="arabicPeriod" startAt="8"/>
            </a:pPr>
            <a:endParaRPr lang="hu-HU" sz="850" dirty="0">
              <a:solidFill>
                <a:srgbClr val="3C3C3C"/>
              </a:solidFill>
              <a:latin typeface="Barlow" panose="00000500000000000000" pitchFamily="2" charset="-18"/>
            </a:endParaRPr>
          </a:p>
        </p:txBody>
      </p:sp>
      <p:sp>
        <p:nvSpPr>
          <p:cNvPr id="5" name="Szövegdoboz 4">
            <a:extLst>
              <a:ext uri="{FF2B5EF4-FFF2-40B4-BE49-F238E27FC236}">
                <a16:creationId xmlns:a16="http://schemas.microsoft.com/office/drawing/2014/main" id="{B2BD2373-FEF6-F61A-800F-2D520A4C1550}"/>
              </a:ext>
            </a:extLst>
          </p:cNvPr>
          <p:cNvSpPr txBox="1"/>
          <p:nvPr/>
        </p:nvSpPr>
        <p:spPr>
          <a:xfrm>
            <a:off x="3845928" y="732597"/>
            <a:ext cx="3481517" cy="9148658"/>
          </a:xfrm>
          <a:prstGeom prst="rect">
            <a:avLst/>
          </a:prstGeom>
          <a:noFill/>
        </p:spPr>
        <p:txBody>
          <a:bodyPr wrap="square" lIns="91440" tIns="45720" rIns="91440" bIns="45720" rtlCol="0" anchor="t">
            <a:noAutofit/>
          </a:bodyPr>
          <a:lstStyle/>
          <a:p>
            <a:pPr marL="228600" indent="-228600" algn="just" rtl="0">
              <a:spcAft>
                <a:spcPts val="600"/>
              </a:spcAft>
              <a:buClr>
                <a:srgbClr val="F0821D"/>
              </a:buClr>
              <a:buSzPct val="110000"/>
              <a:buFont typeface="+mj-lt"/>
              <a:buAutoNum type="arabicPeriod" startAt="13"/>
            </a:pPr>
            <a:r>
              <a:rPr lang="hu-HU" sz="800" b="0" i="0" u="none" strike="noStrike" err="1">
                <a:solidFill>
                  <a:srgbClr val="3C3C3C"/>
                </a:solidFill>
                <a:latin typeface="Barlow"/>
              </a:rPr>
              <a:t>swisspor</a:t>
            </a:r>
            <a:r>
              <a:rPr lang="sl" sz="800" b="0" i="0" u="none" strike="noStrike" dirty="0">
                <a:solidFill>
                  <a:srgbClr val="3C3C3C"/>
                </a:solidFill>
                <a:latin typeface="Barlow"/>
              </a:rPr>
              <a:t> mora pregledati celotno dokumentacijo obvestila v 15 dneh po prejemu in izdati pisno izjavo. Če preiskava zahteva več časa zaradi pregleda na kraju samem ali vzorčenja, mora biti upravičenec obveščen v roku, pri čemer je treba navesti pričakovani datum zaključka preiskave.</a:t>
            </a:r>
          </a:p>
          <a:p>
            <a:pPr marL="228600" indent="-228600" algn="just" rtl="0">
              <a:spcAft>
                <a:spcPts val="600"/>
              </a:spcAft>
              <a:buClr>
                <a:srgbClr val="F0821D"/>
              </a:buClr>
              <a:buSzPct val="110000"/>
              <a:buFont typeface="+mj-lt"/>
              <a:buAutoNum type="arabicPeriod" startAt="13"/>
            </a:pPr>
            <a:r>
              <a:rPr lang="sl" sz="800" b="0" i="0" u="none" strike="noStrike" dirty="0">
                <a:solidFill>
                  <a:srgbClr val="3C3C3C"/>
                </a:solidFill>
                <a:latin typeface="Barlow"/>
              </a:rPr>
              <a:t>Pred izvedbo del, povezanih z zamenjavo, je treba predložiti oceno stroškov. Podjetje </a:t>
            </a:r>
            <a:r>
              <a:rPr lang="hu-HU" sz="800" b="0" i="0" u="none" strike="noStrike" err="1">
                <a:solidFill>
                  <a:srgbClr val="3C3C3C"/>
                </a:solidFill>
                <a:latin typeface="Barlow"/>
              </a:rPr>
              <a:t>swisspor</a:t>
            </a:r>
            <a:r>
              <a:rPr lang="sl" sz="800" b="0" i="0" u="none" strike="noStrike" dirty="0">
                <a:solidFill>
                  <a:srgbClr val="3C3C3C"/>
                </a:solidFill>
                <a:latin typeface="Barlow"/>
              </a:rPr>
              <a:t> si pridržuje pravico, da dela opravi podjetje, ki ga imenuje. </a:t>
            </a:r>
          </a:p>
          <a:p>
            <a:pPr marL="228600" indent="-228600" algn="just" rtl="0">
              <a:spcAft>
                <a:spcPts val="600"/>
              </a:spcAft>
              <a:buClr>
                <a:srgbClr val="F0821D"/>
              </a:buClr>
              <a:buSzPct val="110000"/>
              <a:buFont typeface="+mj-lt"/>
              <a:buAutoNum type="arabicPeriod" startAt="13"/>
            </a:pPr>
            <a:r>
              <a:rPr lang="sl" sz="800" b="0" i="0" u="none" strike="noStrike" dirty="0">
                <a:solidFill>
                  <a:srgbClr val="3C3C3C"/>
                </a:solidFill>
                <a:latin typeface="Barlow"/>
              </a:rPr>
              <a:t>Strešnike, ki so v času namestitve vidno okvarjeni ali med ravnanjem kažejo prepoznavne pomanjkljivosti, bo izdajatelj te garancije brezplačno zamenjal ter jih dostavil in raztovoril na gradbišču. Če so taki strešniki nameščeni, garant ne krije stroškov demontaže in zamenjave!</a:t>
            </a:r>
          </a:p>
          <a:p>
            <a:pPr marL="228600" indent="-228600" algn="just" rtl="0">
              <a:spcAft>
                <a:spcPts val="600"/>
              </a:spcAft>
              <a:buClr>
                <a:srgbClr val="F0821D"/>
              </a:buClr>
              <a:buSzPct val="110000"/>
              <a:buFont typeface="+mj-lt"/>
              <a:buAutoNum type="arabicPeriod" startAt="13"/>
            </a:pPr>
            <a:r>
              <a:rPr lang="sl" sz="800" b="0" i="0" u="none" strike="noStrike" dirty="0">
                <a:solidFill>
                  <a:srgbClr val="3C3C3C"/>
                </a:solidFill>
                <a:latin typeface="Barlow"/>
              </a:rPr>
              <a:t>Odgovornost podjetja </a:t>
            </a:r>
            <a:r>
              <a:rPr lang="hu-HU" sz="800" b="0" i="0" u="none" strike="noStrike" err="1">
                <a:solidFill>
                  <a:srgbClr val="3C3C3C"/>
                </a:solidFill>
                <a:latin typeface="Barlow"/>
              </a:rPr>
              <a:t>swisspor</a:t>
            </a:r>
            <a:r>
              <a:rPr lang="sl" sz="800" b="0" i="0" u="none" strike="noStrike" dirty="0">
                <a:solidFill>
                  <a:srgbClr val="3C3C3C"/>
                </a:solidFill>
                <a:latin typeface="Barlow"/>
              </a:rPr>
              <a:t> v okviru te garancije je omejena na zamenjavo okvarjenega izdelka in, v prvih petih letih garancijskega obdobja, kritje stroškov, določenih v garancijskem certifikatu. </a:t>
            </a:r>
            <a:r>
              <a:rPr lang="hu-HU" sz="800" b="0" i="0" u="none" strike="noStrike" err="1">
                <a:solidFill>
                  <a:srgbClr val="3C3C3C"/>
                </a:solidFill>
                <a:latin typeface="Barlow"/>
              </a:rPr>
              <a:t>swisspor</a:t>
            </a:r>
            <a:r>
              <a:rPr lang="sl" sz="800" b="0" i="0" u="none" strike="noStrike" dirty="0">
                <a:solidFill>
                  <a:srgbClr val="3C3C3C"/>
                </a:solidFill>
                <a:latin typeface="Barlow"/>
              </a:rPr>
              <a:t> ne odgovarja za nobeno posredno ali posledično škodo, vključno, vendar ne omejeno na izgubo dobička, izgube zaradi nedostopnosti ali drugo naključno škodo. </a:t>
            </a:r>
          </a:p>
          <a:p>
            <a:pPr marL="228600" indent="-228600" algn="just" rtl="0">
              <a:spcAft>
                <a:spcPts val="600"/>
              </a:spcAft>
              <a:buClr>
                <a:srgbClr val="F0821D"/>
              </a:buClr>
              <a:buSzPct val="110000"/>
              <a:buFont typeface="+mj-lt"/>
              <a:buAutoNum type="arabicPeriod" startAt="13"/>
            </a:pPr>
            <a:r>
              <a:rPr lang="sl" sz="800" b="0" i="0" u="none" strike="noStrike" dirty="0">
                <a:solidFill>
                  <a:srgbClr val="3C3C3C"/>
                </a:solidFill>
                <a:latin typeface="Barlow"/>
              </a:rPr>
              <a:t>Garancija ne krije poškodb in lomov, ki nastanejo zaradi naravnih vzrokov (npr. škoda zaradi neurja).</a:t>
            </a:r>
          </a:p>
          <a:p>
            <a:pPr marL="228600" indent="-228600" algn="just" rtl="0">
              <a:spcAft>
                <a:spcPts val="600"/>
              </a:spcAft>
              <a:buClr>
                <a:srgbClr val="F0821D"/>
              </a:buClr>
              <a:buSzPct val="110000"/>
              <a:buFont typeface="+mj-lt"/>
              <a:buAutoNum type="arabicPeriod" startAt="13"/>
            </a:pPr>
            <a:r>
              <a:rPr lang="sl" sz="800" b="0" i="0" u="none" strike="noStrike" dirty="0">
                <a:solidFill>
                  <a:srgbClr val="3C3C3C"/>
                </a:solidFill>
                <a:latin typeface="Barlow"/>
              </a:rPr>
              <a:t>Zamenjava ali spremembe v okviru garancijskih storitev ne vplivajo na veljavnost te garancije. Garancija za dodatno dobavljene izdelke ostane veljavna do izteka prvotnega garancijskega obdobja, določenega v tem garancijskem pismu; takšne dodatne dobave ne podaljšujejo garancijskega obdobja.</a:t>
            </a:r>
          </a:p>
          <a:p>
            <a:pPr marL="228600" indent="-228600" algn="just" rtl="0">
              <a:spcAft>
                <a:spcPts val="600"/>
              </a:spcAft>
              <a:buClr>
                <a:srgbClr val="F0821D"/>
              </a:buClr>
              <a:buSzPct val="110000"/>
              <a:buFont typeface="+mj-lt"/>
              <a:buAutoNum type="arabicPeriod" startAt="19"/>
            </a:pPr>
            <a:r>
              <a:rPr lang="sl" sz="800" b="0" i="0" u="none" strike="noStrike" dirty="0">
                <a:solidFill>
                  <a:srgbClr val="3C3C3C"/>
                </a:solidFill>
                <a:latin typeface="Barlow"/>
              </a:rPr>
              <a:t>Garancija velja le ob uporabi originalnih dodatkov za strešnike </a:t>
            </a:r>
            <a:r>
              <a:rPr lang="hu-HU" sz="800" b="0" i="0" u="none" strike="noStrike" err="1">
                <a:solidFill>
                  <a:srgbClr val="3C3C3C"/>
                </a:solidFill>
                <a:latin typeface="Barlow"/>
              </a:rPr>
              <a:t>swisspor</a:t>
            </a:r>
            <a:r>
              <a:rPr lang="sl" sz="800" b="0" i="0" u="none" strike="noStrike" dirty="0">
                <a:solidFill>
                  <a:srgbClr val="3C3C3C"/>
                </a:solidFill>
                <a:latin typeface="Barlow"/>
              </a:rPr>
              <a:t>TON CASTA (npr. prezračevalni sistemi, kot so napušči, slemenjaki itd.). Garancije ni mogoče uveljavljati v primeru vgradnje neoriginalnih dodatkov </a:t>
            </a:r>
            <a:r>
              <a:rPr lang="hu-HU" sz="800" b="0" i="0" u="none" strike="noStrike" err="1">
                <a:solidFill>
                  <a:srgbClr val="3C3C3C"/>
                </a:solidFill>
                <a:latin typeface="Barlow"/>
              </a:rPr>
              <a:t>swisspor</a:t>
            </a:r>
            <a:r>
              <a:rPr lang="sl" sz="800" b="0" i="0" u="none" strike="noStrike" dirty="0">
                <a:solidFill>
                  <a:srgbClr val="3C3C3C"/>
                </a:solidFill>
                <a:latin typeface="Barlow"/>
              </a:rPr>
              <a:t>TON CASTA in škode, ki jo povzročijo naknadno nameščene naprave. Premestitev sistemov, ki so bili (naknadno) nameščeni na strehi (niso integrirani v strešno konstrukcijo), ni del stroškov garancije.</a:t>
            </a:r>
          </a:p>
          <a:p>
            <a:pPr marL="228600" indent="-228600" algn="just" rtl="0">
              <a:spcAft>
                <a:spcPts val="600"/>
              </a:spcAft>
              <a:buClr>
                <a:srgbClr val="F0821D"/>
              </a:buClr>
              <a:buSzPct val="110000"/>
              <a:buFont typeface="+mj-lt"/>
              <a:buAutoNum type="arabicPeriod" startAt="19"/>
            </a:pPr>
            <a:r>
              <a:rPr lang="sl" sz="800" b="0" i="0" u="none" strike="noStrike" dirty="0">
                <a:solidFill>
                  <a:srgbClr val="3C3C3C"/>
                </a:solidFill>
                <a:latin typeface="Barlow"/>
              </a:rPr>
              <a:t>V primeru napak, ki so posledica nepravilnega dela na strehi (npr. hoja po strešnikih), garancijskih zahtevkov ni mogoče uveljavljati! </a:t>
            </a:r>
          </a:p>
          <a:p>
            <a:pPr marL="228600" indent="-228600" algn="just" rtl="0">
              <a:spcAft>
                <a:spcPts val="600"/>
              </a:spcAft>
              <a:buClr>
                <a:srgbClr val="F0821D"/>
              </a:buClr>
              <a:buSzPct val="110000"/>
              <a:buFont typeface="+mj-lt"/>
              <a:buAutoNum type="arabicPeriod" startAt="19"/>
            </a:pPr>
            <a:r>
              <a:rPr lang="sl" sz="800" b="0" i="0" u="none" strike="noStrike" dirty="0">
                <a:solidFill>
                  <a:srgbClr val="3C3C3C"/>
                </a:solidFill>
                <a:latin typeface="Barlow"/>
              </a:rPr>
              <a:t> Za oceno garancijskega zahtevka mora upravičenec predložiti verodostojen dokaz o nakupu izdelka v garancijskem obdobju ter dokazilo o namestitvi. Primarna metoda za to je predložitev računa, ki potrjuje nakup izdelka, skupaj z ustreznim dobavnim listom. Predložitev garancijskega lista ni pogoj za uveljavljanje garancije, vendar bo </a:t>
            </a:r>
            <a:r>
              <a:rPr lang="hu-HU" sz="800" b="0" i="0" u="none" strike="noStrike" err="1">
                <a:solidFill>
                  <a:srgbClr val="3C3C3C"/>
                </a:solidFill>
                <a:latin typeface="Barlow"/>
              </a:rPr>
              <a:t>swisspor</a:t>
            </a:r>
            <a:r>
              <a:rPr lang="sl" sz="800" b="0" i="0" u="none" strike="noStrike" dirty="0">
                <a:solidFill>
                  <a:srgbClr val="3C3C3C"/>
                </a:solidFill>
                <a:latin typeface="Barlow"/>
              </a:rPr>
              <a:t> pri ocenjevanju garancijskih zahtevkov določil pogoje garancije, ki veljajo za izdelek, na podlagi ustreznega garancijskega lista. Če zaradi objektivnih razlogov ni mogoče predložiti tako računa kot dobavnice pri uveljavljanju garancije, je </a:t>
            </a:r>
            <a:r>
              <a:rPr lang="hu-HU" sz="800" b="0" i="0" u="none" strike="noStrike" err="1">
                <a:solidFill>
                  <a:srgbClr val="3C3C3C"/>
                </a:solidFill>
                <a:latin typeface="Barlow"/>
              </a:rPr>
              <a:t>swisspor</a:t>
            </a:r>
            <a:r>
              <a:rPr lang="sl" sz="800" b="0" i="0" u="none" strike="noStrike" dirty="0">
                <a:solidFill>
                  <a:srgbClr val="3C3C3C"/>
                </a:solidFill>
                <a:latin typeface="Barlow"/>
              </a:rPr>
              <a:t> upravičen sprejeti ali zahtevati druge dokumente ali dokaze, ki verodostojno potrjujejo nakup in namestitev. </a:t>
            </a:r>
            <a:r>
              <a:rPr lang="hu-HU" sz="800" b="0" i="0" u="none" strike="noStrike" err="1">
                <a:solidFill>
                  <a:srgbClr val="3C3C3C"/>
                </a:solidFill>
                <a:latin typeface="Barlow"/>
              </a:rPr>
              <a:t>swisspor</a:t>
            </a:r>
            <a:r>
              <a:rPr lang="sl" sz="800" b="0" i="0" u="none" strike="noStrike" dirty="0">
                <a:solidFill>
                  <a:srgbClr val="3C3C3C"/>
                </a:solidFill>
                <a:latin typeface="Barlow"/>
              </a:rPr>
              <a:t> bo o ustreznosti predloženih dokumentov in veljavnosti garancijskega zahtevka odločal od primera do primera.</a:t>
            </a:r>
          </a:p>
          <a:p>
            <a:pPr marL="228600" indent="-228600" algn="just" rtl="0">
              <a:spcAft>
                <a:spcPts val="600"/>
              </a:spcAft>
              <a:buClr>
                <a:srgbClr val="F0821D"/>
              </a:buClr>
              <a:buSzPct val="110000"/>
              <a:buFont typeface="+mj-lt"/>
              <a:buAutoNum type="arabicPeriod" startAt="19"/>
            </a:pPr>
            <a:r>
              <a:rPr lang="sl" sz="800" b="0" i="0" u="none" strike="noStrike" dirty="0">
                <a:solidFill>
                  <a:srgbClr val="3C3C3C"/>
                </a:solidFill>
                <a:latin typeface="Barlow"/>
              </a:rPr>
              <a:t>Uporabna doba izdelka presega garancijsko dobo. </a:t>
            </a:r>
          </a:p>
          <a:p>
            <a:pPr marL="228600" indent="-228600" algn="just" rtl="0">
              <a:spcAft>
                <a:spcPts val="600"/>
              </a:spcAft>
              <a:buClr>
                <a:srgbClr val="F0821D"/>
              </a:buClr>
              <a:buSzPct val="110000"/>
              <a:buFont typeface="+mj-lt"/>
              <a:buAutoNum type="arabicPeriod" startAt="19"/>
            </a:pPr>
            <a:r>
              <a:rPr lang="sl" sz="800" b="0" i="0" u="none" strike="noStrike" dirty="0">
                <a:solidFill>
                  <a:srgbClr val="3C3C3C"/>
                </a:solidFill>
                <a:latin typeface="Barlow"/>
              </a:rPr>
              <a:t>V primeru pomanjkljive izvedbe dostave blaga imajo potrošniki pravico do brezplačnega popravila s strani prodajalca v skladu z zakonodajo Evropske unije in Madžarske. Ta garancija ne vpliva na to pravico in njena izvršljivost ni omejena.</a:t>
            </a:r>
          </a:p>
          <a:p>
            <a:pPr marL="228600" indent="-228600" algn="just">
              <a:spcAft>
                <a:spcPts val="600"/>
              </a:spcAft>
              <a:buClr>
                <a:srgbClr val="F0821D"/>
              </a:buClr>
              <a:buSzPct val="110000"/>
              <a:buFont typeface="+mj-lt"/>
              <a:buAutoNum type="arabicPeriod" startAt="19"/>
            </a:pPr>
            <a:r>
              <a:rPr lang="sl" sz="800" b="0" i="0" u="none" strike="noStrike">
                <a:solidFill>
                  <a:srgbClr val="3C3C3C"/>
                </a:solidFill>
                <a:latin typeface="Barlow"/>
              </a:rPr>
              <a:t>Garancija velja samo na ozemlju</a:t>
            </a:r>
            <a:r>
              <a:rPr lang="sl" sz="800">
                <a:solidFill>
                  <a:srgbClr val="3C3C3C"/>
                </a:solidFill>
                <a:latin typeface="Barlow"/>
              </a:rPr>
              <a:t> Slovenije</a:t>
            </a:r>
            <a:endParaRPr lang="sl" sz="800" b="0" i="0" u="none" strike="noStrike">
              <a:solidFill>
                <a:srgbClr val="3C3C3C"/>
              </a:solidFill>
              <a:latin typeface="Barlow"/>
            </a:endParaRPr>
          </a:p>
          <a:p>
            <a:pPr marL="228600" indent="-228600" algn="just">
              <a:spcAft>
                <a:spcPts val="600"/>
              </a:spcAft>
              <a:buClr>
                <a:srgbClr val="F0821D"/>
              </a:buClr>
              <a:buSzPct val="110000"/>
              <a:buFont typeface="+mj-lt"/>
              <a:buAutoNum type="arabicPeriod" startAt="8"/>
            </a:pPr>
            <a:endParaRPr lang="hu-HU" sz="1000" dirty="0">
              <a:solidFill>
                <a:srgbClr val="3C3C3C"/>
              </a:solidFill>
              <a:latin typeface="Barlow" panose="00000500000000000000" pitchFamily="2" charset="-18"/>
            </a:endParaRPr>
          </a:p>
        </p:txBody>
      </p:sp>
      <p:sp>
        <p:nvSpPr>
          <p:cNvPr id="6" name="Szövegdoboz 5">
            <a:extLst>
              <a:ext uri="{FF2B5EF4-FFF2-40B4-BE49-F238E27FC236}">
                <a16:creationId xmlns:a16="http://schemas.microsoft.com/office/drawing/2014/main" id="{95609B4C-6B8E-F1E5-2157-C6F35A7B7D61}"/>
              </a:ext>
            </a:extLst>
          </p:cNvPr>
          <p:cNvSpPr txBox="1"/>
          <p:nvPr/>
        </p:nvSpPr>
        <p:spPr>
          <a:xfrm>
            <a:off x="820426" y="9673352"/>
            <a:ext cx="6662057" cy="966931"/>
          </a:xfrm>
          <a:prstGeom prst="rect">
            <a:avLst/>
          </a:prstGeom>
          <a:noFill/>
        </p:spPr>
        <p:txBody>
          <a:bodyPr wrap="square" rtlCol="0">
            <a:noAutofit/>
          </a:bodyPr>
          <a:lstStyle/>
          <a:p>
            <a:pPr algn="r" rtl="0">
              <a:lnSpc>
                <a:spcPts val="1600"/>
              </a:lnSpc>
              <a:spcAft>
                <a:spcPts val="600"/>
              </a:spcAft>
            </a:pPr>
            <a:r>
              <a:rPr lang="hu-HU" sz="900" b="1" i="0" u="none" strike="noStrike" dirty="0" err="1">
                <a:solidFill>
                  <a:srgbClr val="3A3A3A"/>
                </a:solidFill>
                <a:latin typeface="Barlow"/>
              </a:rPr>
              <a:t>swisspor</a:t>
            </a:r>
            <a:r>
              <a:rPr lang="sl" sz="900" b="1" i="0" u="none" strike="noStrike" dirty="0">
                <a:solidFill>
                  <a:srgbClr val="3A3A3A"/>
                </a:solidFill>
                <a:latin typeface="Barlow"/>
              </a:rPr>
              <a:t> Hungary SEE Kft</a:t>
            </a:r>
            <a:r>
              <a:rPr lang="sl" sz="900" b="0" i="0" u="none" strike="noStrike" dirty="0">
                <a:solidFill>
                  <a:srgbClr val="3A3A3A"/>
                </a:solidFill>
                <a:latin typeface="Barlow"/>
              </a:rPr>
              <a:t>.</a:t>
            </a:r>
          </a:p>
          <a:p>
            <a:pPr algn="r" rtl="0"/>
            <a:r>
              <a:rPr lang="sl" sz="900" b="0" i="0" u="none" strike="noStrike" dirty="0">
                <a:solidFill>
                  <a:srgbClr val="747474"/>
                </a:solidFill>
                <a:latin typeface="Barlow"/>
              </a:rPr>
              <a:t>H-8960 Lenti, Cserépgyár utca 1</a:t>
            </a:r>
          </a:p>
          <a:p>
            <a:pPr algn="r" rtl="0"/>
            <a:r>
              <a:rPr lang="sl" sz="900" b="0" i="0" u="none" strike="noStrike" dirty="0">
                <a:solidFill>
                  <a:srgbClr val="747474"/>
                </a:solidFill>
                <a:latin typeface="Barlow"/>
              </a:rPr>
              <a:t>Telefon: +36 92 551 550</a:t>
            </a:r>
          </a:p>
          <a:p>
            <a:pPr algn="r" rtl="0"/>
            <a:r>
              <a:rPr lang="sl" sz="900" b="0" i="0" u="none" strike="noStrike" dirty="0">
                <a:solidFill>
                  <a:srgbClr val="747474"/>
                </a:solidFill>
                <a:latin typeface="Barlow"/>
              </a:rPr>
              <a:t>E-pošta:</a:t>
            </a:r>
            <a:r>
              <a:rPr lang="sl" sz="900" b="0" i="0" u="none" strike="noStrike" dirty="0">
                <a:solidFill>
                  <a:srgbClr val="3C3C3C"/>
                </a:solidFill>
                <a:latin typeface="Barlow"/>
              </a:rPr>
              <a:t> </a:t>
            </a:r>
            <a:r>
              <a:rPr lang="sl" sz="900" b="0" i="0" u="none" strike="noStrike" dirty="0">
                <a:solidFill>
                  <a:srgbClr val="747474"/>
                </a:solidFill>
                <a:latin typeface="Barlow"/>
                <a:hlinkClick r:id="rId6">
                  <a:extLst>
                    <a:ext uri="{A12FA001-AC4F-418D-AE19-62706E023703}">
                      <ahyp:hlinkClr xmlns:ahyp="http://schemas.microsoft.com/office/drawing/2018/hyperlinkcolor" val="tx"/>
                    </a:ext>
                  </a:extLst>
                </a:hlinkClick>
              </a:rPr>
              <a:t>info@</a:t>
            </a:r>
            <a:r>
              <a:rPr lang="hu-HU" sz="900" b="0" i="0" u="none" strike="noStrike" dirty="0" err="1">
                <a:solidFill>
                  <a:srgbClr val="747474"/>
                </a:solidFill>
                <a:latin typeface="Barlow"/>
                <a:hlinkClick r:id="rId6">
                  <a:extLst>
                    <a:ext uri="{A12FA001-AC4F-418D-AE19-62706E023703}">
                      <ahyp:hlinkClr xmlns:ahyp="http://schemas.microsoft.com/office/drawing/2018/hyperlinkcolor" val="tx"/>
                    </a:ext>
                  </a:extLst>
                </a:hlinkClick>
              </a:rPr>
              <a:t>swisspor</a:t>
            </a:r>
            <a:r>
              <a:rPr lang="sl" sz="900" b="0" i="0" u="none" strike="noStrike" dirty="0">
                <a:solidFill>
                  <a:srgbClr val="747474"/>
                </a:solidFill>
                <a:latin typeface="Barlow"/>
                <a:hlinkClick r:id="rId6">
                  <a:extLst>
                    <a:ext uri="{A12FA001-AC4F-418D-AE19-62706E023703}">
                      <ahyp:hlinkClr xmlns:ahyp="http://schemas.microsoft.com/office/drawing/2018/hyperlinkcolor" val="tx"/>
                    </a:ext>
                  </a:extLst>
                </a:hlinkClick>
              </a:rPr>
              <a:t>.hu</a:t>
            </a:r>
            <a:endParaRPr lang="hu-HU" sz="900" dirty="0">
              <a:solidFill>
                <a:schemeClr val="bg2">
                  <a:lumMod val="50000"/>
                </a:schemeClr>
              </a:solidFill>
              <a:latin typeface="Barlow" panose="00000500000000000000" pitchFamily="2" charset="-18"/>
            </a:endParaRPr>
          </a:p>
          <a:p>
            <a:pPr algn="r" rtl="0">
              <a:lnSpc>
                <a:spcPts val="1600"/>
              </a:lnSpc>
              <a:spcAft>
                <a:spcPts val="600"/>
              </a:spcAft>
            </a:pPr>
            <a:r>
              <a:rPr lang="hu-HU" sz="900" b="0" i="0" u="none" strike="noStrike" dirty="0" err="1">
                <a:solidFill>
                  <a:srgbClr val="F3843A"/>
                </a:solidFill>
                <a:latin typeface="Barlow SemiBold"/>
              </a:rPr>
              <a:t>swisspor</a:t>
            </a:r>
            <a:r>
              <a:rPr lang="sl" sz="900" b="0" i="0" u="none" strike="noStrike">
                <a:solidFill>
                  <a:srgbClr val="F3843A"/>
                </a:solidFill>
                <a:latin typeface="Barlow SemiBold"/>
              </a:rPr>
              <a:t>ton.si</a:t>
            </a:r>
            <a:endParaRPr lang="sl" sz="900" b="0" i="0" u="none" strike="noStrike" dirty="0">
              <a:solidFill>
                <a:srgbClr val="F3843A"/>
              </a:solidFill>
              <a:latin typeface="Barlow SemiBold"/>
            </a:endParaRPr>
          </a:p>
        </p:txBody>
      </p:sp>
    </p:spTree>
    <p:extLst>
      <p:ext uri="{BB962C8B-B14F-4D97-AF65-F5344CB8AC3E}">
        <p14:creationId xmlns:p14="http://schemas.microsoft.com/office/powerpoint/2010/main" val="3876564135"/>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8.0.23"/>
  <p:tag name="AS_OS" val="Unix 5.10.245.241"/>
  <p:tag name="AS_RELEASE_DATE" val="2024.11.14"/>
  <p:tag name="AS_TITLE" val="Aspose.Slides for .NET6"/>
  <p:tag name="AS_VERSION" val="24.11"/>
</p:tagLst>
</file>

<file path=ppt/theme/theme1.xml><?xml version="1.0" encoding="utf-8"?>
<a:theme xmlns:a="http://schemas.openxmlformats.org/drawingml/2006/main" name="Office-téma">
  <a:themeElements>
    <a:clrScheme name="Office-tém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téma">
      <a:majorFont>
        <a:latin typeface="Aptos Display" panose="02110004020202020204"/>
        <a:ea typeface="Aptos Display" panose="0211000402020202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Aptos" panose="0211000402020202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1323</Words>
  <Application>Microsoft Office PowerPoint</Application>
  <PresentationFormat>Custom</PresentationFormat>
  <Paragraphs>46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Office-téma</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Andras Zajacz</dc:creator>
  <cp:lastModifiedBy>Nóra Kovács</cp:lastModifiedBy>
  <cp:revision>11</cp:revision>
  <dcterms:created xsi:type="dcterms:W3CDTF">2025-10-10T10:15:48Z</dcterms:created>
  <dcterms:modified xsi:type="dcterms:W3CDTF">2026-03-04T07:21:55Z</dcterms:modified>
</cp:coreProperties>
</file>